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330" r:id="rId3"/>
    <p:sldId id="331" r:id="rId4"/>
    <p:sldId id="332" r:id="rId5"/>
    <p:sldId id="624" r:id="rId6"/>
    <p:sldId id="878" r:id="rId7"/>
    <p:sldId id="618" r:id="rId8"/>
    <p:sldId id="541" r:id="rId9"/>
    <p:sldId id="496" r:id="rId10"/>
    <p:sldId id="615" r:id="rId11"/>
    <p:sldId id="623" r:id="rId12"/>
    <p:sldId id="620" r:id="rId13"/>
    <p:sldId id="621" r:id="rId14"/>
    <p:sldId id="622" r:id="rId15"/>
    <p:sldId id="877" r:id="rId16"/>
    <p:sldId id="880" r:id="rId17"/>
    <p:sldId id="884" r:id="rId18"/>
    <p:sldId id="882" r:id="rId19"/>
    <p:sldId id="883" r:id="rId20"/>
    <p:sldId id="865" r:id="rId21"/>
    <p:sldId id="860" r:id="rId22"/>
    <p:sldId id="866" r:id="rId23"/>
    <p:sldId id="881" r:id="rId24"/>
    <p:sldId id="375" r:id="rId25"/>
    <p:sldId id="876" r:id="rId26"/>
    <p:sldId id="803" r:id="rId27"/>
    <p:sldId id="868" r:id="rId28"/>
    <p:sldId id="879" r:id="rId2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2F0D9"/>
    <a:srgbClr val="FFFFFF"/>
    <a:srgbClr val="DF9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E72C8-BEDF-4829-9BCC-CC5A7067E62C}" v="9" dt="2025-11-05T10:17:36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822" autoAdjust="0"/>
  </p:normalViewPr>
  <p:slideViewPr>
    <p:cSldViewPr snapToGrid="0">
      <p:cViewPr varScale="1">
        <p:scale>
          <a:sx n="74" d="100"/>
          <a:sy n="74" d="100"/>
        </p:scale>
        <p:origin x="29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JÄSENMÄÄRÄ JA ASUKASLUKU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Jäsenmäärä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Taul1!$C$4:$R$4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Taul1!$C$5:$R$5</c:f>
              <c:numCache>
                <c:formatCode>General</c:formatCode>
                <c:ptCount val="16"/>
                <c:pt idx="0">
                  <c:v>374</c:v>
                </c:pt>
                <c:pt idx="1">
                  <c:v>359</c:v>
                </c:pt>
                <c:pt idx="2">
                  <c:v>343</c:v>
                </c:pt>
                <c:pt idx="3">
                  <c:v>318</c:v>
                </c:pt>
                <c:pt idx="4">
                  <c:v>299</c:v>
                </c:pt>
                <c:pt idx="5" formatCode="#,##0">
                  <c:v>287</c:v>
                </c:pt>
                <c:pt idx="6">
                  <c:v>303</c:v>
                </c:pt>
                <c:pt idx="7">
                  <c:v>289</c:v>
                </c:pt>
                <c:pt idx="8" formatCode="#,##0">
                  <c:v>287</c:v>
                </c:pt>
                <c:pt idx="9" formatCode="#,##0">
                  <c:v>273</c:v>
                </c:pt>
                <c:pt idx="10" formatCode="#,##0">
                  <c:v>239</c:v>
                </c:pt>
                <c:pt idx="11">
                  <c:v>229</c:v>
                </c:pt>
                <c:pt idx="12">
                  <c:v>219</c:v>
                </c:pt>
                <c:pt idx="13">
                  <c:v>215</c:v>
                </c:pt>
                <c:pt idx="14">
                  <c:v>204</c:v>
                </c:pt>
                <c:pt idx="1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6-4FCA-9C1E-6961E56D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350672"/>
        <c:axId val="133355952"/>
      </c:barChart>
      <c:lineChart>
        <c:grouping val="standard"/>
        <c:varyColors val="0"/>
        <c:ser>
          <c:idx val="1"/>
          <c:order val="1"/>
          <c:tx>
            <c:v>Asukasluku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Taul1!$C$4:$R$4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Taul1!$C$6:$R$6</c:f>
              <c:numCache>
                <c:formatCode>General</c:formatCode>
                <c:ptCount val="16"/>
                <c:pt idx="0">
                  <c:v>14269</c:v>
                </c:pt>
                <c:pt idx="1">
                  <c:v>14191</c:v>
                </c:pt>
                <c:pt idx="2">
                  <c:v>14167</c:v>
                </c:pt>
                <c:pt idx="3">
                  <c:v>14081</c:v>
                </c:pt>
                <c:pt idx="4">
                  <c:v>14007</c:v>
                </c:pt>
                <c:pt idx="5">
                  <c:v>13875</c:v>
                </c:pt>
                <c:pt idx="6">
                  <c:v>13772</c:v>
                </c:pt>
                <c:pt idx="7">
                  <c:v>13610</c:v>
                </c:pt>
                <c:pt idx="8">
                  <c:v>13375</c:v>
                </c:pt>
                <c:pt idx="9">
                  <c:v>13184</c:v>
                </c:pt>
                <c:pt idx="10">
                  <c:v>13007</c:v>
                </c:pt>
                <c:pt idx="11">
                  <c:v>12524</c:v>
                </c:pt>
                <c:pt idx="12">
                  <c:v>12750</c:v>
                </c:pt>
                <c:pt idx="13">
                  <c:v>12618</c:v>
                </c:pt>
                <c:pt idx="14">
                  <c:v>12524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76-4FCA-9C1E-6961E56D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56912"/>
        <c:axId val="133352592"/>
      </c:lineChart>
      <c:catAx>
        <c:axId val="13335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355952"/>
        <c:crosses val="autoZero"/>
        <c:auto val="1"/>
        <c:lblAlgn val="ctr"/>
        <c:lblOffset val="100"/>
        <c:noMultiLvlLbl val="0"/>
      </c:catAx>
      <c:valAx>
        <c:axId val="13335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350672"/>
        <c:crosses val="autoZero"/>
        <c:crossBetween val="between"/>
      </c:valAx>
      <c:valAx>
        <c:axId val="1333525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356912"/>
        <c:crosses val="max"/>
        <c:crossBetween val="between"/>
      </c:valAx>
      <c:catAx>
        <c:axId val="13335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35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LIITTYNEET</a:t>
            </a:r>
            <a:r>
              <a:rPr lang="fi-FI" sz="2400" b="1" baseline="0" dirty="0"/>
              <a:t> JA ERONNEET</a:t>
            </a:r>
            <a:endParaRPr lang="fi-FI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Taul1!$B$12</c:f>
              <c:strCache>
                <c:ptCount val="1"/>
                <c:pt idx="0">
                  <c:v>ERONNEET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Taul1!$C$4:$R$4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Taul1!$C$12:$R$12</c:f>
              <c:numCache>
                <c:formatCode>General</c:formatCode>
                <c:ptCount val="16"/>
                <c:pt idx="0">
                  <c:v>0</c:v>
                </c:pt>
                <c:pt idx="1">
                  <c:v>32</c:v>
                </c:pt>
                <c:pt idx="2">
                  <c:v>21</c:v>
                </c:pt>
                <c:pt idx="3">
                  <c:v>29</c:v>
                </c:pt>
                <c:pt idx="4">
                  <c:v>23</c:v>
                </c:pt>
                <c:pt idx="5">
                  <c:v>18</c:v>
                </c:pt>
                <c:pt idx="6">
                  <c:v>17</c:v>
                </c:pt>
                <c:pt idx="7">
                  <c:v>22</c:v>
                </c:pt>
                <c:pt idx="8">
                  <c:v>16</c:v>
                </c:pt>
                <c:pt idx="9">
                  <c:v>17</c:v>
                </c:pt>
                <c:pt idx="10">
                  <c:v>38</c:v>
                </c:pt>
                <c:pt idx="11">
                  <c:v>17</c:v>
                </c:pt>
                <c:pt idx="12">
                  <c:v>12</c:v>
                </c:pt>
                <c:pt idx="13">
                  <c:v>14</c:v>
                </c:pt>
                <c:pt idx="14">
                  <c:v>15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5-4DAD-8492-F5CC2C82B3FD}"/>
            </c:ext>
          </c:extLst>
        </c:ser>
        <c:ser>
          <c:idx val="1"/>
          <c:order val="1"/>
          <c:tx>
            <c:strRef>
              <c:f>Taul1!$B$13</c:f>
              <c:strCache>
                <c:ptCount val="1"/>
                <c:pt idx="0">
                  <c:v>LIITTYNEET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Taul1!$C$4:$R$4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Taul1!$C$13:$R$13</c:f>
              <c:numCache>
                <c:formatCode>General</c:formatCode>
                <c:ptCount val="16"/>
                <c:pt idx="0">
                  <c:v>21</c:v>
                </c:pt>
                <c:pt idx="1">
                  <c:v>16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3</c:v>
                </c:pt>
                <c:pt idx="6">
                  <c:v>35</c:v>
                </c:pt>
                <c:pt idx="7">
                  <c:v>13</c:v>
                </c:pt>
                <c:pt idx="8">
                  <c:v>8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6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5-4DAD-8492-F5CC2C82B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3015264"/>
        <c:axId val="2023032064"/>
      </c:lineChart>
      <c:catAx>
        <c:axId val="20230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3032064"/>
        <c:crosses val="autoZero"/>
        <c:auto val="1"/>
        <c:lblAlgn val="ctr"/>
        <c:lblOffset val="100"/>
        <c:noMultiLvlLbl val="0"/>
      </c:catAx>
      <c:valAx>
        <c:axId val="20230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30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70E1-A3AB-4052-98AB-12F0CDA24B2F}" type="datetimeFigureOut">
              <a:rPr lang="fi-FI" smtClean="0"/>
              <a:t>5.11.2025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75FB-15AF-440A-B26F-29BF3C138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56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EC8D1-B88E-46F5-BBA7-B1816503885D}" type="datetimeFigureOut">
              <a:rPr lang="fi-FI" smtClean="0"/>
              <a:t>4.11.2025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7284-FA40-4768-B4C4-5D80AB4EFD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88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Mikä Omakotiliitto 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2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0ECDE-0B89-D349-AEA8-8F819CE36881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Perustiedot Omakotiliitosta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9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96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1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47284-FA40-4768-B4C4-5D80AB4EFD5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DC1D-3791-DC4D-62C2-FD7F4E2C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956D0-7661-2B54-D979-76C5F6B8F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6C782-65D6-0E20-0EA7-C29F9C47A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8BD5D-F737-D87E-9501-9A0AADC7C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38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B357-0E76-0BDE-4D0A-0818E0AE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D3476-F35E-2B8F-B825-6CA02B6CC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93630-6D9C-D448-F92D-C57BF2C66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CA4CC-5E59-FCFD-1542-7D0547B11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7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F9C65-7751-E244-9AEA-61635135C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17493-1344-2CB0-1F30-D0D929D0B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DAE92-1FE0-7D19-43D0-44164C0BB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6D075-6599-593B-BEA1-2F580F7C0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3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95715-E047-74A6-D196-609EB4760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84209-0507-B307-5502-6019DE162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7FAD2-5D4C-D00A-D467-A4D89E03A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3B2F8-D258-32D6-42B1-0330AF4CA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0ECDE-0B89-D349-AEA8-8F819CE3688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251-D769-424C-95EA-36D3C4CFE199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98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F0B0-CFCB-46D9-AAF9-4E8CB92CF396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C364-6BC1-4052-8C75-73A9FF1566F9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57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 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EB0B2-462C-1248-BB1B-449C28CA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582-EDE2-F444-888D-D58D853DF293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2417D-D565-A544-9319-4E8B4B00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673C0-882E-04B4-9F00-1600DE8D9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34DA55-9BB3-1C48-A0B6-C7714A8DC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971" y="4148847"/>
            <a:ext cx="10216058" cy="7462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39836-B705-8EA4-B2A9-7455BAC14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6925" y="-1"/>
            <a:ext cx="4572852" cy="1548102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2CEE76-5CCB-91A3-CBE0-C6390478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1503-EB71-6944-89B7-3D4199760C9E}" type="datetime1">
              <a:rPr lang="fi-FI" smtClean="0"/>
              <a:t>4.11.2025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630A20-BDE0-66BA-717E-5F064BA6F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58964DC-E06D-A681-0F7D-E55C2D16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762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B1AB663-FB50-A44D-BBEF-854DF6EE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0" y="1129552"/>
            <a:ext cx="10216059" cy="61423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18368-F518-DFA6-43A0-BF78BE5A0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60D4939-4DA0-C5D5-19D5-0F4CFDE1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970" y="6169190"/>
            <a:ext cx="2709469" cy="365125"/>
          </a:xfrm>
        </p:spPr>
        <p:txBody>
          <a:bodyPr/>
          <a:lstStyle/>
          <a:p>
            <a:fld id="{535B453F-BFBB-BC47-9843-A3C3C5BF5579}" type="datetime1">
              <a:rPr lang="fi-FI" smtClean="0"/>
              <a:t>4.11.2025</a:t>
            </a:fld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88CC3FA-67AB-E514-F820-11B228E3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fld id="{6A667244-DA52-D747-8D55-851BF8D0EB94}" type="slidenum">
              <a:rPr lang="fi-FI" smtClean="0"/>
              <a:t>‹#›</a:t>
            </a:fld>
            <a:endParaRPr lang="fi-FI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183E1252-F082-36C3-4911-7FA615DB3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971" y="1967696"/>
            <a:ext cx="10216058" cy="3976578"/>
          </a:xfrm>
        </p:spPr>
        <p:txBody>
          <a:bodyPr/>
          <a:lstStyle>
            <a:lvl1pPr>
              <a:lnSpc>
                <a:spcPts val="2100"/>
              </a:lnSpc>
              <a:spcBef>
                <a:spcPts val="1500"/>
              </a:spcBef>
              <a:defRPr sz="1600"/>
            </a:lvl1pPr>
            <a:lvl2pPr>
              <a:lnSpc>
                <a:spcPts val="1300"/>
              </a:lnSpc>
              <a:spcBef>
                <a:spcPts val="1500"/>
              </a:spcBef>
              <a:defRPr sz="1500"/>
            </a:lvl2pPr>
            <a:lvl3pPr>
              <a:lnSpc>
                <a:spcPts val="1300"/>
              </a:lnSpc>
              <a:spcBef>
                <a:spcPts val="1500"/>
              </a:spcBef>
              <a:defRPr sz="1400"/>
            </a:lvl3pPr>
            <a:lvl4pPr>
              <a:lnSpc>
                <a:spcPts val="1300"/>
              </a:lnSpc>
              <a:spcBef>
                <a:spcPts val="1500"/>
              </a:spcBef>
              <a:defRPr sz="1300"/>
            </a:lvl4pPr>
            <a:lvl5pPr>
              <a:lnSpc>
                <a:spcPts val="1300"/>
              </a:lnSpc>
              <a:spcBef>
                <a:spcPts val="15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33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38C7E-3752-0F48-AE7A-AC71F06C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383" y="1791659"/>
            <a:ext cx="4981904" cy="354996"/>
          </a:xfrm>
        </p:spPr>
        <p:txBody>
          <a:bodyPr anchor="b">
            <a:normAutofit/>
          </a:bodyPr>
          <a:lstStyle>
            <a:lvl1pPr marL="0" indent="0">
              <a:buNone/>
              <a:defRPr sz="19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7B0A-EE50-2C44-B518-A7DA5188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7971" y="2303650"/>
            <a:ext cx="4981904" cy="36294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B468FD4-96C1-1A40-8402-FAEB2323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0" y="1082078"/>
            <a:ext cx="10216059" cy="552587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4296B81-046A-C8C2-AD98-940B1CD0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970" y="6169190"/>
            <a:ext cx="2709469" cy="365125"/>
          </a:xfrm>
        </p:spPr>
        <p:txBody>
          <a:bodyPr/>
          <a:lstStyle/>
          <a:p>
            <a:fld id="{6125C4C7-D662-F347-BC14-1F3659D12B39}" type="datetime1">
              <a:rPr lang="fi-FI" smtClean="0"/>
              <a:t>4.11.2025</a:t>
            </a:fld>
            <a:endParaRPr lang="fi-F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8CEE837-54A3-B946-CCEA-785AC34F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fld id="{6A667244-DA52-D747-8D55-851BF8D0EB9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9C57BD0-EAD9-5D6A-79FB-5F552A76AF8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22125" y="1791659"/>
            <a:ext cx="4981904" cy="354996"/>
          </a:xfrm>
        </p:spPr>
        <p:txBody>
          <a:bodyPr anchor="b">
            <a:normAutofit/>
          </a:bodyPr>
          <a:lstStyle>
            <a:lvl1pPr marL="0" indent="0">
              <a:buNone/>
              <a:defRPr sz="19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949CDBC-C697-87FA-11B0-1C882DC2A67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18876" y="2303650"/>
            <a:ext cx="4981904" cy="36294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FD7C36-CBF7-29F4-4B25-B936AAFE9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9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i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8">
            <a:extLst>
              <a:ext uri="{FF2B5EF4-FFF2-40B4-BE49-F238E27FC236}">
                <a16:creationId xmlns:a16="http://schemas.microsoft.com/office/drawing/2014/main" id="{062F60BD-C6F5-1B46-8E30-8CFAEF571EC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86382" y="2285539"/>
            <a:ext cx="4982699" cy="1554515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 sz="1600"/>
            </a:lvl1pPr>
            <a:lvl2pPr>
              <a:lnSpc>
                <a:spcPct val="70000"/>
              </a:lnSpc>
              <a:defRPr sz="1500"/>
            </a:lvl2pPr>
            <a:lvl3pPr>
              <a:lnSpc>
                <a:spcPct val="70000"/>
              </a:lnSpc>
              <a:defRPr sz="1400"/>
            </a:lvl3pPr>
            <a:lvl4pPr>
              <a:lnSpc>
                <a:spcPct val="70000"/>
              </a:lnSpc>
              <a:defRPr sz="1300"/>
            </a:lvl4pPr>
            <a:lvl5pPr>
              <a:lnSpc>
                <a:spcPct val="70000"/>
              </a:lnSpc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1BD7B176-2066-4944-881D-5BC4CEA9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82" y="1100519"/>
            <a:ext cx="10216059" cy="552587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FFC8116-DB2D-5542-B3A1-ABBA50FE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382" y="1794024"/>
            <a:ext cx="4981904" cy="354996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DBF8A22B-787B-5B90-C92D-CEF55B2E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970" y="6169190"/>
            <a:ext cx="2709469" cy="365125"/>
          </a:xfrm>
        </p:spPr>
        <p:txBody>
          <a:bodyPr/>
          <a:lstStyle/>
          <a:p>
            <a:fld id="{D3EBB8A6-C159-834E-A771-480D8F0ABF99}" type="datetime1">
              <a:rPr lang="fi-FI" smtClean="0"/>
              <a:t>4.11.2025</a:t>
            </a:fld>
            <a:endParaRPr lang="fi-FI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FFBAEE5-EA5D-E8C0-A167-455C3FA1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fld id="{6A667244-DA52-D747-8D55-851BF8D0EB9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C084D9-8D39-4034-33A1-BDC43691E447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199514" y="1794024"/>
            <a:ext cx="4981904" cy="354996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06250C-4F70-A051-B832-14A536507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DE71331-EAE8-5CF5-C92F-115DEA2F2B5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986382" y="3999341"/>
            <a:ext cx="4981904" cy="354996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EA5C5F-DCEB-7458-C30F-C30654CEBA03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199514" y="3999341"/>
            <a:ext cx="4981904" cy="354996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0E931C07-25EE-BBE4-1C41-70C6728DD56F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199514" y="2285539"/>
            <a:ext cx="4982699" cy="1554515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 sz="1600"/>
            </a:lvl1pPr>
            <a:lvl2pPr>
              <a:lnSpc>
                <a:spcPct val="70000"/>
              </a:lnSpc>
              <a:defRPr sz="1500"/>
            </a:lvl2pPr>
            <a:lvl3pPr>
              <a:lnSpc>
                <a:spcPct val="70000"/>
              </a:lnSpc>
              <a:defRPr sz="1400"/>
            </a:lvl3pPr>
            <a:lvl4pPr>
              <a:lnSpc>
                <a:spcPct val="70000"/>
              </a:lnSpc>
              <a:defRPr sz="1300"/>
            </a:lvl4pPr>
            <a:lvl5pPr>
              <a:lnSpc>
                <a:spcPct val="70000"/>
              </a:lnSpc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Content Placeholder 28">
            <a:extLst>
              <a:ext uri="{FF2B5EF4-FFF2-40B4-BE49-F238E27FC236}">
                <a16:creationId xmlns:a16="http://schemas.microsoft.com/office/drawing/2014/main" id="{7B774B86-D7AD-6D8B-9E59-AF35F0D18A08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986382" y="4492711"/>
            <a:ext cx="4982699" cy="1554515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 sz="1600"/>
            </a:lvl1pPr>
            <a:lvl2pPr>
              <a:lnSpc>
                <a:spcPct val="70000"/>
              </a:lnSpc>
              <a:defRPr sz="1500"/>
            </a:lvl2pPr>
            <a:lvl3pPr>
              <a:lnSpc>
                <a:spcPct val="70000"/>
              </a:lnSpc>
              <a:defRPr sz="1400"/>
            </a:lvl3pPr>
            <a:lvl4pPr>
              <a:lnSpc>
                <a:spcPct val="70000"/>
              </a:lnSpc>
              <a:defRPr sz="1300"/>
            </a:lvl4pPr>
            <a:lvl5pPr>
              <a:lnSpc>
                <a:spcPct val="70000"/>
              </a:lnSpc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Content Placeholder 28">
            <a:extLst>
              <a:ext uri="{FF2B5EF4-FFF2-40B4-BE49-F238E27FC236}">
                <a16:creationId xmlns:a16="http://schemas.microsoft.com/office/drawing/2014/main" id="{2A89ECDA-936B-A91D-B45D-EB0D41416B8E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6199514" y="4492711"/>
            <a:ext cx="4982699" cy="1554515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 sz="1600"/>
            </a:lvl1pPr>
            <a:lvl2pPr>
              <a:lnSpc>
                <a:spcPct val="70000"/>
              </a:lnSpc>
              <a:defRPr sz="1500"/>
            </a:lvl2pPr>
            <a:lvl3pPr>
              <a:lnSpc>
                <a:spcPct val="70000"/>
              </a:lnSpc>
              <a:defRPr sz="1400"/>
            </a:lvl3pPr>
            <a:lvl4pPr>
              <a:lnSpc>
                <a:spcPct val="70000"/>
              </a:lnSpc>
              <a:defRPr sz="1300"/>
            </a:lvl4pPr>
            <a:lvl5pPr>
              <a:lnSpc>
                <a:spcPct val="70000"/>
              </a:lnSpc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53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i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28289-CCF0-D643-ABE5-96937EA3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9A3A-6A04-FD49-B748-EAACDE1E95B9}" type="datetime1">
              <a:rPr lang="fi-FI" smtClean="0"/>
              <a:t>4.11.2025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8BD08-7374-244E-9A40-5D18C70E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Content Placeholder 28">
            <a:extLst>
              <a:ext uri="{FF2B5EF4-FFF2-40B4-BE49-F238E27FC236}">
                <a16:creationId xmlns:a16="http://schemas.microsoft.com/office/drawing/2014/main" id="{062F60BD-C6F5-1B46-8E30-8CFAEF571EC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86383" y="2316186"/>
            <a:ext cx="2958296" cy="1462438"/>
          </a:xfrm>
        </p:spPr>
        <p:txBody>
          <a:bodyPr/>
          <a:lstStyle>
            <a:lvl1pPr>
              <a:lnSpc>
                <a:spcPts val="1580"/>
              </a:lnSpc>
              <a:spcBef>
                <a:spcPts val="700"/>
              </a:spcBef>
              <a:defRPr sz="1400"/>
            </a:lvl1pPr>
            <a:lvl2pPr>
              <a:lnSpc>
                <a:spcPts val="1000"/>
              </a:lnSpc>
              <a:spcBef>
                <a:spcPts val="700"/>
              </a:spcBef>
              <a:defRPr sz="1300"/>
            </a:lvl2pPr>
            <a:lvl3pPr>
              <a:lnSpc>
                <a:spcPts val="1000"/>
              </a:lnSpc>
              <a:spcBef>
                <a:spcPts val="700"/>
              </a:spcBef>
              <a:defRPr sz="1200"/>
            </a:lvl3pPr>
            <a:lvl4pPr>
              <a:lnSpc>
                <a:spcPts val="1000"/>
              </a:lnSpc>
              <a:spcBef>
                <a:spcPts val="700"/>
              </a:spcBef>
              <a:defRPr sz="1100"/>
            </a:lvl4pPr>
            <a:lvl5pPr>
              <a:lnSpc>
                <a:spcPts val="1000"/>
              </a:lnSpc>
              <a:spcBef>
                <a:spcPts val="700"/>
              </a:spcBef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1BD7B176-2066-4944-881D-5BC4CEA9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0" y="1075764"/>
            <a:ext cx="10216059" cy="3969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FFC8116-DB2D-5542-B3A1-ABBA50FE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384" y="1686447"/>
            <a:ext cx="2958296" cy="499843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89D3A-9B9B-B6EA-080B-EE687E69D572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616852" y="1686447"/>
            <a:ext cx="2958296" cy="499843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B921B8-9890-83C0-413C-264BA002AD57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8247796" y="1686447"/>
            <a:ext cx="2958296" cy="499843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A4E4706-731E-AD0B-BE37-886A71E8FE32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86384" y="3945553"/>
            <a:ext cx="2958296" cy="499843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D325F81-C6DA-B39B-0941-D9E274FEFC74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4616852" y="3945553"/>
            <a:ext cx="2958296" cy="499843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43AF6E2-9199-03A6-0052-76AE79789BA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247796" y="3945553"/>
            <a:ext cx="2958296" cy="499843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BEF453E-532C-4770-BA61-EDEB95B4D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  <p:sp>
        <p:nvSpPr>
          <p:cNvPr id="15" name="Content Placeholder 28">
            <a:extLst>
              <a:ext uri="{FF2B5EF4-FFF2-40B4-BE49-F238E27FC236}">
                <a16:creationId xmlns:a16="http://schemas.microsoft.com/office/drawing/2014/main" id="{B0983539-CF01-8DE1-9287-B564C14BEDE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4622468" y="2316186"/>
            <a:ext cx="2958296" cy="1462438"/>
          </a:xfrm>
        </p:spPr>
        <p:txBody>
          <a:bodyPr/>
          <a:lstStyle>
            <a:lvl1pPr>
              <a:lnSpc>
                <a:spcPts val="1580"/>
              </a:lnSpc>
              <a:spcBef>
                <a:spcPts val="700"/>
              </a:spcBef>
              <a:defRPr sz="1400"/>
            </a:lvl1pPr>
            <a:lvl2pPr>
              <a:lnSpc>
                <a:spcPts val="1000"/>
              </a:lnSpc>
              <a:spcBef>
                <a:spcPts val="700"/>
              </a:spcBef>
              <a:defRPr sz="1300"/>
            </a:lvl2pPr>
            <a:lvl3pPr>
              <a:lnSpc>
                <a:spcPts val="1000"/>
              </a:lnSpc>
              <a:spcBef>
                <a:spcPts val="700"/>
              </a:spcBef>
              <a:defRPr sz="1200"/>
            </a:lvl3pPr>
            <a:lvl4pPr>
              <a:lnSpc>
                <a:spcPts val="1000"/>
              </a:lnSpc>
              <a:spcBef>
                <a:spcPts val="700"/>
              </a:spcBef>
              <a:defRPr sz="1100"/>
            </a:lvl4pPr>
            <a:lvl5pPr>
              <a:lnSpc>
                <a:spcPts val="1000"/>
              </a:lnSpc>
              <a:spcBef>
                <a:spcPts val="700"/>
              </a:spcBef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6" name="Content Placeholder 28">
            <a:extLst>
              <a:ext uri="{FF2B5EF4-FFF2-40B4-BE49-F238E27FC236}">
                <a16:creationId xmlns:a16="http://schemas.microsoft.com/office/drawing/2014/main" id="{91EBC688-26FE-B232-698C-E32839AFBB13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8247796" y="2316186"/>
            <a:ext cx="2958296" cy="1462438"/>
          </a:xfrm>
        </p:spPr>
        <p:txBody>
          <a:bodyPr/>
          <a:lstStyle>
            <a:lvl1pPr>
              <a:lnSpc>
                <a:spcPts val="1580"/>
              </a:lnSpc>
              <a:spcBef>
                <a:spcPts val="700"/>
              </a:spcBef>
              <a:defRPr sz="1400"/>
            </a:lvl1pPr>
            <a:lvl2pPr>
              <a:lnSpc>
                <a:spcPts val="1000"/>
              </a:lnSpc>
              <a:spcBef>
                <a:spcPts val="700"/>
              </a:spcBef>
              <a:defRPr sz="1300"/>
            </a:lvl2pPr>
            <a:lvl3pPr>
              <a:lnSpc>
                <a:spcPts val="1000"/>
              </a:lnSpc>
              <a:spcBef>
                <a:spcPts val="700"/>
              </a:spcBef>
              <a:defRPr sz="1200"/>
            </a:lvl3pPr>
            <a:lvl4pPr>
              <a:lnSpc>
                <a:spcPts val="1000"/>
              </a:lnSpc>
              <a:spcBef>
                <a:spcPts val="700"/>
              </a:spcBef>
              <a:defRPr sz="1100"/>
            </a:lvl4pPr>
            <a:lvl5pPr>
              <a:lnSpc>
                <a:spcPts val="1000"/>
              </a:lnSpc>
              <a:spcBef>
                <a:spcPts val="700"/>
              </a:spcBef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7" name="Content Placeholder 28">
            <a:extLst>
              <a:ext uri="{FF2B5EF4-FFF2-40B4-BE49-F238E27FC236}">
                <a16:creationId xmlns:a16="http://schemas.microsoft.com/office/drawing/2014/main" id="{E95A1C7A-0BB4-CB99-3789-95115AEB2854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986383" y="4618323"/>
            <a:ext cx="2958296" cy="1462438"/>
          </a:xfrm>
        </p:spPr>
        <p:txBody>
          <a:bodyPr/>
          <a:lstStyle>
            <a:lvl1pPr>
              <a:lnSpc>
                <a:spcPts val="1580"/>
              </a:lnSpc>
              <a:spcBef>
                <a:spcPts val="700"/>
              </a:spcBef>
              <a:defRPr sz="1400"/>
            </a:lvl1pPr>
            <a:lvl2pPr>
              <a:lnSpc>
                <a:spcPts val="1000"/>
              </a:lnSpc>
              <a:spcBef>
                <a:spcPts val="700"/>
              </a:spcBef>
              <a:defRPr sz="1300"/>
            </a:lvl2pPr>
            <a:lvl3pPr>
              <a:lnSpc>
                <a:spcPts val="1000"/>
              </a:lnSpc>
              <a:spcBef>
                <a:spcPts val="700"/>
              </a:spcBef>
              <a:defRPr sz="1200"/>
            </a:lvl3pPr>
            <a:lvl4pPr>
              <a:lnSpc>
                <a:spcPts val="1000"/>
              </a:lnSpc>
              <a:spcBef>
                <a:spcPts val="700"/>
              </a:spcBef>
              <a:defRPr sz="1100"/>
            </a:lvl4pPr>
            <a:lvl5pPr>
              <a:lnSpc>
                <a:spcPts val="1000"/>
              </a:lnSpc>
              <a:spcBef>
                <a:spcPts val="700"/>
              </a:spcBef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8" name="Content Placeholder 28">
            <a:extLst>
              <a:ext uri="{FF2B5EF4-FFF2-40B4-BE49-F238E27FC236}">
                <a16:creationId xmlns:a16="http://schemas.microsoft.com/office/drawing/2014/main" id="{D04E939D-5B63-8D2F-A72C-FF210F86286F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622468" y="4618323"/>
            <a:ext cx="2958296" cy="1462438"/>
          </a:xfrm>
        </p:spPr>
        <p:txBody>
          <a:bodyPr/>
          <a:lstStyle>
            <a:lvl1pPr>
              <a:lnSpc>
                <a:spcPts val="1580"/>
              </a:lnSpc>
              <a:spcBef>
                <a:spcPts val="700"/>
              </a:spcBef>
              <a:defRPr sz="1400"/>
            </a:lvl1pPr>
            <a:lvl2pPr>
              <a:lnSpc>
                <a:spcPts val="1000"/>
              </a:lnSpc>
              <a:spcBef>
                <a:spcPts val="700"/>
              </a:spcBef>
              <a:defRPr sz="1300"/>
            </a:lvl2pPr>
            <a:lvl3pPr>
              <a:lnSpc>
                <a:spcPts val="1000"/>
              </a:lnSpc>
              <a:spcBef>
                <a:spcPts val="700"/>
              </a:spcBef>
              <a:defRPr sz="1200"/>
            </a:lvl3pPr>
            <a:lvl4pPr>
              <a:lnSpc>
                <a:spcPts val="1000"/>
              </a:lnSpc>
              <a:spcBef>
                <a:spcPts val="700"/>
              </a:spcBef>
              <a:defRPr sz="1100"/>
            </a:lvl4pPr>
            <a:lvl5pPr>
              <a:lnSpc>
                <a:spcPts val="1000"/>
              </a:lnSpc>
              <a:spcBef>
                <a:spcPts val="700"/>
              </a:spcBef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9" name="Content Placeholder 28">
            <a:extLst>
              <a:ext uri="{FF2B5EF4-FFF2-40B4-BE49-F238E27FC236}">
                <a16:creationId xmlns:a16="http://schemas.microsoft.com/office/drawing/2014/main" id="{860990D3-0B73-3C8D-01AE-A41C6A9C1D27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8247796" y="4618323"/>
            <a:ext cx="2958296" cy="1462438"/>
          </a:xfrm>
        </p:spPr>
        <p:txBody>
          <a:bodyPr/>
          <a:lstStyle>
            <a:lvl1pPr>
              <a:lnSpc>
                <a:spcPts val="1580"/>
              </a:lnSpc>
              <a:spcBef>
                <a:spcPts val="700"/>
              </a:spcBef>
              <a:defRPr sz="1400"/>
            </a:lvl1pPr>
            <a:lvl2pPr>
              <a:lnSpc>
                <a:spcPts val="1000"/>
              </a:lnSpc>
              <a:spcBef>
                <a:spcPts val="700"/>
              </a:spcBef>
              <a:defRPr sz="1300"/>
            </a:lvl2pPr>
            <a:lvl3pPr>
              <a:lnSpc>
                <a:spcPts val="1000"/>
              </a:lnSpc>
              <a:spcBef>
                <a:spcPts val="700"/>
              </a:spcBef>
              <a:defRPr sz="1200"/>
            </a:lvl3pPr>
            <a:lvl4pPr>
              <a:lnSpc>
                <a:spcPts val="1000"/>
              </a:lnSpc>
              <a:spcBef>
                <a:spcPts val="700"/>
              </a:spcBef>
              <a:defRPr sz="1100"/>
            </a:lvl4pPr>
            <a:lvl5pPr>
              <a:lnSpc>
                <a:spcPts val="1000"/>
              </a:lnSpc>
              <a:spcBef>
                <a:spcPts val="700"/>
              </a:spcBef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00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aih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447DEA-BEB5-1B43-90AB-9A517A9E59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971" y="1292772"/>
            <a:ext cx="10216058" cy="4651502"/>
          </a:xfrm>
        </p:spPr>
        <p:txBody>
          <a:bodyPr/>
          <a:lstStyle>
            <a:lvl1pPr>
              <a:lnSpc>
                <a:spcPts val="2100"/>
              </a:lnSpc>
              <a:spcBef>
                <a:spcPts val="1500"/>
              </a:spcBef>
              <a:defRPr sz="1600"/>
            </a:lvl1pPr>
            <a:lvl2pPr>
              <a:lnSpc>
                <a:spcPts val="1300"/>
              </a:lnSpc>
              <a:spcBef>
                <a:spcPts val="1500"/>
              </a:spcBef>
              <a:defRPr sz="1500"/>
            </a:lvl2pPr>
            <a:lvl3pPr>
              <a:lnSpc>
                <a:spcPts val="1300"/>
              </a:lnSpc>
              <a:spcBef>
                <a:spcPts val="1500"/>
              </a:spcBef>
              <a:defRPr sz="1400"/>
            </a:lvl3pPr>
            <a:lvl4pPr>
              <a:lnSpc>
                <a:spcPts val="1300"/>
              </a:lnSpc>
              <a:spcBef>
                <a:spcPts val="1500"/>
              </a:spcBef>
              <a:defRPr sz="1300"/>
            </a:lvl4pPr>
            <a:lvl5pPr>
              <a:lnSpc>
                <a:spcPts val="1300"/>
              </a:lnSpc>
              <a:spcBef>
                <a:spcPts val="15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9F4F70D-E396-0AFE-FC70-4B4581615E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970" y="6169190"/>
            <a:ext cx="2709469" cy="365125"/>
          </a:xfrm>
        </p:spPr>
        <p:txBody>
          <a:bodyPr/>
          <a:lstStyle/>
          <a:p>
            <a:fld id="{F0D081BF-B039-0141-AA94-C4FB8F8C7564}" type="datetime1">
              <a:rPr lang="fi-FI" smtClean="0"/>
              <a:t>4.11.2025</a:t>
            </a:fld>
            <a:endParaRPr lang="fi-F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D79B11B-8352-EB93-3805-C325490055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fld id="{6A667244-DA52-D747-8D55-851BF8D0EB94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45C46-87CC-E175-FF2C-36E998EB0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sen bullets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589FB542-9F45-FB89-95EC-D1235FD447F3}"/>
              </a:ext>
            </a:extLst>
          </p:cNvPr>
          <p:cNvSpPr/>
          <p:nvPr userDrawn="1"/>
        </p:nvSpPr>
        <p:spPr>
          <a:xfrm rot="4081486">
            <a:off x="6226322" y="1781350"/>
            <a:ext cx="4103689" cy="397722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1FFDB37F-8730-7A55-FDA5-470E47AAF7DE}"/>
              </a:ext>
            </a:extLst>
          </p:cNvPr>
          <p:cNvSpPr/>
          <p:nvPr userDrawn="1"/>
        </p:nvSpPr>
        <p:spPr>
          <a:xfrm rot="20306232">
            <a:off x="6826623" y="1849301"/>
            <a:ext cx="4509776" cy="4087241"/>
          </a:xfrm>
          <a:prstGeom prst="round2Diag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AE17808-6288-334D-B7B2-657740F0B8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7969" y="1842246"/>
            <a:ext cx="4474080" cy="4101353"/>
          </a:xfrm>
        </p:spPr>
        <p:txBody>
          <a:bodyPr/>
          <a:lstStyle/>
          <a:p>
            <a:endParaRPr lang="fi-FI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E659913-4C20-6A4D-88F3-E3912028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1" y="1064050"/>
            <a:ext cx="7079584" cy="55258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F61D0A1-2795-3263-3803-F04A85F3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970" y="6169190"/>
            <a:ext cx="2709469" cy="365125"/>
          </a:xfrm>
        </p:spPr>
        <p:txBody>
          <a:bodyPr/>
          <a:lstStyle/>
          <a:p>
            <a:fld id="{4A810A41-F72A-134E-9A4D-D51D409982B6}" type="datetime1">
              <a:rPr lang="fi-FI" smtClean="0"/>
              <a:t>4.11.2025</a:t>
            </a:fld>
            <a:endParaRPr lang="fi-F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0DD3424-3C4B-BC81-8055-3BC23581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fld id="{6A667244-DA52-D747-8D55-851BF8D0EB9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52310-56D0-744F-C1AF-ACC656A86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3D01670-96F0-282B-BD57-F245EBBF6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683" y="1842247"/>
            <a:ext cx="4209261" cy="4101353"/>
          </a:xfrm>
        </p:spPr>
        <p:txBody>
          <a:bodyPr wrap="square">
            <a:normAutofit/>
          </a:bodyPr>
          <a:lstStyle>
            <a:lvl1pPr marL="0" indent="0">
              <a:lnSpc>
                <a:spcPts val="1550"/>
              </a:lnSpc>
              <a:spcBef>
                <a:spcPts val="1000"/>
              </a:spcBef>
              <a:buNone/>
              <a:defRPr sz="1300" spc="30" baseline="0">
                <a:solidFill>
                  <a:schemeClr val="tx1"/>
                </a:solidFill>
              </a:defRPr>
            </a:lvl1pPr>
            <a:lvl2pPr marL="216000" indent="0">
              <a:lnSpc>
                <a:spcPts val="1200"/>
              </a:lnSpc>
              <a:spcBef>
                <a:spcPts val="700"/>
              </a:spcBef>
              <a:buNone/>
              <a:defRPr sz="1200" spc="30" baseline="0">
                <a:solidFill>
                  <a:schemeClr val="tx1"/>
                </a:solidFill>
              </a:defRPr>
            </a:lvl2pPr>
            <a:lvl3pPr marL="432000" indent="0">
              <a:lnSpc>
                <a:spcPts val="1100"/>
              </a:lnSpc>
              <a:spcBef>
                <a:spcPts val="700"/>
              </a:spcBef>
              <a:buNone/>
              <a:defRPr sz="1100" spc="30" baseline="0">
                <a:solidFill>
                  <a:schemeClr val="tx1"/>
                </a:solidFill>
              </a:defRPr>
            </a:lvl3pPr>
            <a:lvl4pPr marL="720000" indent="0">
              <a:lnSpc>
                <a:spcPts val="1000"/>
              </a:lnSpc>
              <a:spcBef>
                <a:spcPts val="700"/>
              </a:spcBef>
              <a:buNone/>
              <a:defRPr sz="1000" spc="30" baseline="0">
                <a:solidFill>
                  <a:schemeClr val="tx1"/>
                </a:solidFill>
              </a:defRPr>
            </a:lvl4pPr>
            <a:lvl5pPr marL="936000" indent="0">
              <a:lnSpc>
                <a:spcPts val="900"/>
              </a:lnSpc>
              <a:spcBef>
                <a:spcPts val="700"/>
              </a:spcBef>
              <a:buNone/>
              <a:defRPr sz="900" spc="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412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FF7C-1010-4897-BB9E-E20DB065EBE2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0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sen pitkä teksti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B3093757-30B3-CFC5-3B02-8F9EA05195EA}"/>
              </a:ext>
            </a:extLst>
          </p:cNvPr>
          <p:cNvSpPr/>
          <p:nvPr userDrawn="1"/>
        </p:nvSpPr>
        <p:spPr>
          <a:xfrm rot="4081486">
            <a:off x="8351132" y="1556751"/>
            <a:ext cx="4290732" cy="415850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1F6AFE71-E0D9-42CA-E010-661097B3B8E2}"/>
              </a:ext>
            </a:extLst>
          </p:cNvPr>
          <p:cNvSpPr/>
          <p:nvPr userDrawn="1"/>
        </p:nvSpPr>
        <p:spPr>
          <a:xfrm rot="20306232">
            <a:off x="9241618" y="1740318"/>
            <a:ext cx="4258277" cy="4139232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A7AF9-944A-224E-8731-ABC783BD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0" y="1102657"/>
            <a:ext cx="6476086" cy="113582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30B272-03ED-2045-8522-7234981DDB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93115" y="1671145"/>
            <a:ext cx="3177643" cy="4197841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F6A1551-5A3F-DA2C-AA84-2AC6B747C5D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7970" y="6169190"/>
            <a:ext cx="2709469" cy="365125"/>
          </a:xfrm>
        </p:spPr>
        <p:txBody>
          <a:bodyPr/>
          <a:lstStyle/>
          <a:p>
            <a:fld id="{C6913896-E8BC-5E41-8598-177051CE91FB}" type="datetime1">
              <a:rPr lang="fi-FI" smtClean="0"/>
              <a:t>4.11.2025</a:t>
            </a:fld>
            <a:endParaRPr lang="fi-FI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BF1FFA-F079-0092-A829-731EFDB8D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fld id="{6A667244-DA52-D747-8D55-851BF8D0EB9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AB8021-11C4-4B9C-C79D-94352CD01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7052CEB-56DB-19E0-6A77-34694D05C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970" y="2489435"/>
            <a:ext cx="6476086" cy="3379552"/>
          </a:xfrm>
        </p:spPr>
        <p:txBody>
          <a:bodyPr wrap="square">
            <a:normAutofit/>
          </a:bodyPr>
          <a:lstStyle>
            <a:lvl1pPr marL="0" indent="0">
              <a:lnSpc>
                <a:spcPts val="1650"/>
              </a:lnSpc>
              <a:spcBef>
                <a:spcPts val="1400"/>
              </a:spcBef>
              <a:buNone/>
              <a:defRPr sz="1300" spc="30" baseline="0">
                <a:solidFill>
                  <a:schemeClr val="tx1"/>
                </a:solidFill>
              </a:defRPr>
            </a:lvl1pPr>
            <a:lvl2pPr marL="216000" indent="0">
              <a:lnSpc>
                <a:spcPts val="1200"/>
              </a:lnSpc>
              <a:spcBef>
                <a:spcPts val="700"/>
              </a:spcBef>
              <a:buNone/>
              <a:defRPr sz="1200" spc="30" baseline="0">
                <a:solidFill>
                  <a:schemeClr val="tx1"/>
                </a:solidFill>
              </a:defRPr>
            </a:lvl2pPr>
            <a:lvl3pPr marL="432000" indent="0">
              <a:lnSpc>
                <a:spcPts val="1100"/>
              </a:lnSpc>
              <a:spcBef>
                <a:spcPts val="700"/>
              </a:spcBef>
              <a:buNone/>
              <a:defRPr sz="1100" spc="30" baseline="0">
                <a:solidFill>
                  <a:schemeClr val="tx1"/>
                </a:solidFill>
              </a:defRPr>
            </a:lvl3pPr>
            <a:lvl4pPr marL="720000" indent="0">
              <a:lnSpc>
                <a:spcPts val="1000"/>
              </a:lnSpc>
              <a:spcBef>
                <a:spcPts val="700"/>
              </a:spcBef>
              <a:buNone/>
              <a:defRPr sz="1000" spc="30" baseline="0">
                <a:solidFill>
                  <a:schemeClr val="tx1"/>
                </a:solidFill>
              </a:defRPr>
            </a:lvl4pPr>
            <a:lvl5pPr marL="936000" indent="0">
              <a:lnSpc>
                <a:spcPts val="900"/>
              </a:lnSpc>
              <a:spcBef>
                <a:spcPts val="700"/>
              </a:spcBef>
              <a:buNone/>
              <a:defRPr sz="900" spc="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30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 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EB0B2-462C-1248-BB1B-449C28CA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582-EDE2-F444-888D-D58D853DF293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2417D-D565-A544-9319-4E8B4B00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673C0-882E-04B4-9F00-1600DE8D9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ko sivu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CC04-CA50-B844-99BE-80786A3CE5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ym typeface="Wingdings" pitchFamily="2" charset="2"/>
              </a:defRPr>
            </a:lvl1pPr>
          </a:lstStyle>
          <a:p>
            <a:r>
              <a:rPr lang="fi-FI"/>
              <a:t>Lisää kokosivun kuva klikkaamalla ikonia ↓ </a:t>
            </a:r>
          </a:p>
        </p:txBody>
      </p:sp>
    </p:spTree>
    <p:extLst>
      <p:ext uri="{BB962C8B-B14F-4D97-AF65-F5344CB8AC3E}">
        <p14:creationId xmlns:p14="http://schemas.microsoft.com/office/powerpoint/2010/main" val="1525664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t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91E1-9132-3048-C163-5D358B056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971" y="871655"/>
            <a:ext cx="7897914" cy="77112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111D7-5A1D-0952-C83D-7B2A16F6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1503-EB71-6944-89B7-3D4199760C9E}" type="datetime1">
              <a:rPr lang="fi-FI" smtClean="0"/>
              <a:t>4.11.2025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78545-2E9E-5351-C3B1-B8CEDE4A5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4F7D4A-616D-FD78-5817-68D0FD472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7969" y="1892300"/>
            <a:ext cx="7897915" cy="3594100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76574D71-DFE9-8536-6419-277DF4116622}"/>
              </a:ext>
            </a:extLst>
          </p:cNvPr>
          <p:cNvSpPr/>
          <p:nvPr userDrawn="1"/>
        </p:nvSpPr>
        <p:spPr>
          <a:xfrm rot="20046176">
            <a:off x="11072479" y="1452284"/>
            <a:ext cx="5337140" cy="5172666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&lt;</a:t>
            </a:r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8D39492-7B85-14A0-0357-CF437B37DECE}"/>
              </a:ext>
            </a:extLst>
          </p:cNvPr>
          <p:cNvSpPr/>
          <p:nvPr userDrawn="1"/>
        </p:nvSpPr>
        <p:spPr>
          <a:xfrm rot="14670922">
            <a:off x="11041173" y="338731"/>
            <a:ext cx="5865286" cy="5315749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87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ksu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of Rectangle 9">
            <a:extLst>
              <a:ext uri="{FF2B5EF4-FFF2-40B4-BE49-F238E27FC236}">
                <a16:creationId xmlns:a16="http://schemas.microsoft.com/office/drawing/2014/main" id="{46AF2D43-52A9-20BA-6416-4F12C71E3168}"/>
              </a:ext>
            </a:extLst>
          </p:cNvPr>
          <p:cNvSpPr/>
          <p:nvPr userDrawn="1"/>
        </p:nvSpPr>
        <p:spPr>
          <a:xfrm rot="19980185">
            <a:off x="6236950" y="5897640"/>
            <a:ext cx="8144612" cy="7893620"/>
          </a:xfrm>
          <a:prstGeom prst="round2Diag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&lt;</a:t>
            </a:r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E583F659-3396-E8AE-DBE2-A6F7E8EF48FA}"/>
              </a:ext>
            </a:extLst>
          </p:cNvPr>
          <p:cNvSpPr/>
          <p:nvPr userDrawn="1"/>
        </p:nvSpPr>
        <p:spPr>
          <a:xfrm rot="11879813">
            <a:off x="6188675" y="6631620"/>
            <a:ext cx="8950577" cy="8111970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D91E1-9132-3048-C163-5D358B056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8435" y="871655"/>
            <a:ext cx="7995130" cy="77112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111D7-5A1D-0952-C83D-7B2A16F6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1503-EB71-6944-89B7-3D4199760C9E}" type="datetime1">
              <a:rPr lang="fi-FI" smtClean="0"/>
              <a:t>4.11.2025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78545-2E9E-5351-C3B1-B8CEDE4A5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4F7D4A-616D-FD78-5817-68D0FD472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6545" y="1892300"/>
            <a:ext cx="9738911" cy="3169775"/>
          </a:xfrm>
        </p:spPr>
        <p:txBody>
          <a:bodyPr>
            <a:noAutofit/>
          </a:bodyPr>
          <a:lstStyle>
            <a:lvl1pPr marL="84600" indent="0" algn="ctr">
              <a:spcBef>
                <a:spcPts val="1400"/>
              </a:spcBef>
              <a:buNone/>
              <a:defRPr sz="22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200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FF7C-1010-4897-BB9E-E20DB065EBE2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387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6DF7-94FD-44B9-9520-2C5C55D11210}" type="datetime1">
              <a:rPr lang="fi-FI" smtClean="0"/>
              <a:t>4.11.2025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6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sen iso kuv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7139F19F-2142-4F5F-395D-B72F1CD7F146}"/>
              </a:ext>
            </a:extLst>
          </p:cNvPr>
          <p:cNvSpPr/>
          <p:nvPr userDrawn="1"/>
        </p:nvSpPr>
        <p:spPr>
          <a:xfrm rot="2508988">
            <a:off x="-2768235" y="1602108"/>
            <a:ext cx="6840055" cy="6629266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id="{5F53BF3E-B813-085E-51AB-305F0B46422F}"/>
              </a:ext>
            </a:extLst>
          </p:cNvPr>
          <p:cNvSpPr/>
          <p:nvPr userDrawn="1"/>
        </p:nvSpPr>
        <p:spPr>
          <a:xfrm rot="18733734">
            <a:off x="-3106668" y="468177"/>
            <a:ext cx="7516923" cy="6812639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FBE83-EC63-A541-824D-46C30C4D4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337" y="533400"/>
            <a:ext cx="4127062" cy="579120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4F767-6260-0E4D-AE56-F999DE96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224269"/>
            <a:ext cx="534987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70446-A6C7-AB8C-768F-028B08E2F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133" y="-1"/>
            <a:ext cx="3177643" cy="1075765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32F171C-DF8E-1473-5312-15E982A960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2816772"/>
            <a:ext cx="5349876" cy="3111062"/>
          </a:xfrm>
        </p:spPr>
        <p:txBody>
          <a:bodyPr wrap="square">
            <a:normAutofit/>
          </a:bodyPr>
          <a:lstStyle>
            <a:lvl1pPr marL="0" indent="0">
              <a:lnSpc>
                <a:spcPts val="1650"/>
              </a:lnSpc>
              <a:spcBef>
                <a:spcPts val="1400"/>
              </a:spcBef>
              <a:buNone/>
              <a:defRPr sz="1300" spc="30" baseline="0">
                <a:solidFill>
                  <a:schemeClr val="tx1"/>
                </a:solidFill>
              </a:defRPr>
            </a:lvl1pPr>
            <a:lvl2pPr marL="216000" indent="0">
              <a:lnSpc>
                <a:spcPts val="1200"/>
              </a:lnSpc>
              <a:spcBef>
                <a:spcPts val="700"/>
              </a:spcBef>
              <a:buNone/>
              <a:defRPr sz="1200" spc="30" baseline="0">
                <a:solidFill>
                  <a:schemeClr val="tx1"/>
                </a:solidFill>
              </a:defRPr>
            </a:lvl2pPr>
            <a:lvl3pPr marL="432000" indent="0">
              <a:lnSpc>
                <a:spcPts val="1100"/>
              </a:lnSpc>
              <a:spcBef>
                <a:spcPts val="700"/>
              </a:spcBef>
              <a:buNone/>
              <a:defRPr sz="1100" spc="30" baseline="0">
                <a:solidFill>
                  <a:schemeClr val="tx1"/>
                </a:solidFill>
              </a:defRPr>
            </a:lvl3pPr>
            <a:lvl4pPr marL="720000" indent="0">
              <a:lnSpc>
                <a:spcPts val="1000"/>
              </a:lnSpc>
              <a:spcBef>
                <a:spcPts val="700"/>
              </a:spcBef>
              <a:buNone/>
              <a:defRPr sz="1000" spc="30" baseline="0">
                <a:solidFill>
                  <a:schemeClr val="tx1"/>
                </a:solidFill>
              </a:defRPr>
            </a:lvl4pPr>
            <a:lvl5pPr marL="936000" indent="0">
              <a:lnSpc>
                <a:spcPts val="900"/>
              </a:lnSpc>
              <a:spcBef>
                <a:spcPts val="700"/>
              </a:spcBef>
              <a:buNone/>
              <a:defRPr sz="900" spc="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14FAB1D-AFEB-AEBE-31D6-0D73FDF9E9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67244-DA52-D747-8D55-851BF8D0EB94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B5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595B5E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99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5F1B-0C4D-4F98-AF78-7173748DC6F8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8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3D-F7F2-43FA-AB34-2A253D99237F}" type="datetime1">
              <a:rPr lang="fi-FI" smtClean="0"/>
              <a:t>4.11.2025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00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7F21-C50F-4B58-B9AA-D0FFE401F833}" type="datetime1">
              <a:rPr lang="fi-FI" smtClean="0"/>
              <a:t>4.11.2025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47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0781-AF8D-4B7D-9B49-6FAEC92C2B6D}" type="datetime1">
              <a:rPr lang="fi-FI" smtClean="0"/>
              <a:t>4.11.2025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18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6DF7-94FD-44B9-9520-2C5C55D11210}" type="datetime1">
              <a:rPr lang="fi-FI" smtClean="0"/>
              <a:t>4.11.2025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7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5D5E-14AC-4259-9760-141369CC4685}" type="datetime1">
              <a:rPr lang="fi-FI" smtClean="0"/>
              <a:t>4.11.2025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4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545-20FF-4D78-B77C-A0E76FB721DA}" type="datetime1">
              <a:rPr lang="fi-FI" smtClean="0"/>
              <a:t>4.11.2025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toiminnanjohtaja Kaija Savolainen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77F0-066C-4B55-B918-761D7A32F328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toiminnanjohtaja Kaija Savolainen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5231-7891-4BBC-A282-3B37596AC1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648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F6AAE-62AA-714D-98C5-C946FBEB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0" y="871655"/>
            <a:ext cx="10216059" cy="77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C49B1-AEC2-6843-9ACA-6E8F9711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970" y="1825625"/>
            <a:ext cx="10216059" cy="416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DDD2-6AF3-3A44-8448-811169B22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970" y="6169190"/>
            <a:ext cx="270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fld id="{BC991503-EB71-6944-89B7-3D4199760C9E}" type="datetime1">
              <a:rPr lang="fi-FI" smtClean="0"/>
              <a:t>4.11.2025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359D3-27AC-FA4C-8773-38926F105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5157" y="6169190"/>
            <a:ext cx="1068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fld id="{6A667244-DA52-D747-8D55-851BF8D0EB9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3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144000" algn="l" defTabSz="914400" rtl="0" eaLnBrk="1" latinLnBrk="0" hangingPunct="1">
        <a:lnSpc>
          <a:spcPct val="90000"/>
        </a:lnSpc>
        <a:spcBef>
          <a:spcPts val="800"/>
        </a:spcBef>
        <a:buSzPct val="75000"/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144000" algn="l" defTabSz="914400" rtl="0" eaLnBrk="1" latinLnBrk="0" hangingPunct="1">
        <a:lnSpc>
          <a:spcPct val="90000"/>
        </a:lnSpc>
        <a:spcBef>
          <a:spcPts val="800"/>
        </a:spcBef>
        <a:buSzPct val="7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144000" algn="l" defTabSz="914400" rtl="0" eaLnBrk="1" latinLnBrk="0" hangingPunct="1">
        <a:lnSpc>
          <a:spcPct val="90000"/>
        </a:lnSpc>
        <a:spcBef>
          <a:spcPts val="800"/>
        </a:spcBef>
        <a:buSzPct val="7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144000" algn="l" defTabSz="914400" rtl="0" eaLnBrk="1" latinLnBrk="0" hangingPunct="1">
        <a:lnSpc>
          <a:spcPct val="90000"/>
        </a:lnSpc>
        <a:spcBef>
          <a:spcPts val="800"/>
        </a:spcBef>
        <a:buSzPct val="7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144000" algn="l" defTabSz="914400" rtl="0" eaLnBrk="1" latinLnBrk="0" hangingPunct="1">
        <a:lnSpc>
          <a:spcPct val="90000"/>
        </a:lnSpc>
        <a:spcBef>
          <a:spcPts val="800"/>
        </a:spcBef>
        <a:buSzPct val="75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hyperlink" Target="mailto:riitahalki@kontturi.fi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mi.toivanen@omakotiliitto.f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3E8E4-50AF-0B45-FFC0-95054A5EA3D6}"/>
              </a:ext>
            </a:extLst>
          </p:cNvPr>
          <p:cNvSpPr txBox="1">
            <a:spLocks/>
          </p:cNvSpPr>
          <p:nvPr/>
        </p:nvSpPr>
        <p:spPr>
          <a:xfrm>
            <a:off x="987878" y="3307285"/>
            <a:ext cx="10216243" cy="1775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srgbClr val="005C44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Kauhajoen rakentamislaki-ilta 4.11.2025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B142B-7DDD-AA78-0CAB-9976551FA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298" y="0"/>
            <a:ext cx="2945404" cy="17751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05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5A5E8-41FA-0FDB-698B-F030D0FE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2EFF6435-94F0-5A29-2750-9D812FBEEA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35" y="53374"/>
            <a:ext cx="3474455" cy="946035"/>
          </a:xfrm>
          <a:prstGeom prst="rect">
            <a:avLst/>
          </a:prstGeom>
        </p:spPr>
      </p:pic>
      <p:pic>
        <p:nvPicPr>
          <p:cNvPr id="2" name="Sisällön paikkamerkki 6">
            <a:extLst>
              <a:ext uri="{FF2B5EF4-FFF2-40B4-BE49-F238E27FC236}">
                <a16:creationId xmlns:a16="http://schemas.microsoft.com/office/drawing/2014/main" id="{AD9D5914-7274-AF68-42E2-C4A17F5B2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88" y="894718"/>
            <a:ext cx="5068708" cy="56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2CF8E-D11C-94B1-F88A-6AFFFE82E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F0D93EC-A255-3825-A68D-BA1882718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35" y="53374"/>
            <a:ext cx="3474455" cy="946035"/>
          </a:xfrm>
          <a:prstGeom prst="rect">
            <a:avLst/>
          </a:prstGeom>
        </p:spPr>
      </p:pic>
      <p:pic>
        <p:nvPicPr>
          <p:cNvPr id="4" name="Kuva 3" descr="Kuva, joka sisältää kohteen henkilö, vaate, hymy, puku&#10;&#10;Kuvaus luotu automaattisesti">
            <a:extLst>
              <a:ext uri="{FF2B5EF4-FFF2-40B4-BE49-F238E27FC236}">
                <a16:creationId xmlns:a16="http://schemas.microsoft.com/office/drawing/2014/main" id="{001BFEB3-B1AC-F703-6694-FDDA22405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84573" cy="36776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4C847C5A-A6DF-5E5A-6244-5858861C4DBC}"/>
              </a:ext>
            </a:extLst>
          </p:cNvPr>
          <p:cNvSpPr txBox="1">
            <a:spLocks/>
          </p:cNvSpPr>
          <p:nvPr/>
        </p:nvSpPr>
        <p:spPr>
          <a:xfrm>
            <a:off x="930885" y="1116486"/>
            <a:ext cx="8795841" cy="2848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i-FI" sz="2000" b="1" u="sng" dirty="0">
              <a:latin typeface="Trebuchet MS" panose="020B0603020202020204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000" b="1" u="sng" dirty="0">
                <a:latin typeface="Trebuchet MS" panose="020B0603020202020204"/>
              </a:rPr>
              <a:t>Kampanjaetu Omakotiliiton jäsenille 22.9–30.11.2025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sz="1800" dirty="0">
                <a:latin typeface="Aptos" panose="020B0004020202020204" pitchFamily="34" charset="0"/>
              </a:rPr>
              <a:t> </a:t>
            </a:r>
          </a:p>
          <a:p>
            <a:r>
              <a:rPr lang="fi-FI" sz="2100" b="1" dirty="0">
                <a:latin typeface="Aptos" panose="020B0004020202020204" pitchFamily="34" charset="0"/>
              </a:rPr>
              <a:t>Edunvalvontavaltakirja 250 € (</a:t>
            </a:r>
            <a:r>
              <a:rPr lang="fi-FI" sz="2100" dirty="0">
                <a:latin typeface="Aptos" panose="020B0004020202020204" pitchFamily="34" charset="0"/>
              </a:rPr>
              <a:t>ilman etua alk. 315 €)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sz="2100" b="1" dirty="0">
                <a:latin typeface="Aptos" panose="020B0004020202020204" pitchFamily="34" charset="0"/>
              </a:rPr>
              <a:t> </a:t>
            </a:r>
            <a:r>
              <a:rPr lang="fi-FI" sz="2100" dirty="0">
                <a:latin typeface="Aptos" panose="020B0004020202020204" pitchFamily="34" charset="0"/>
              </a:rPr>
              <a:t>tai kaksi edunvalvontavaltakirjaa yhtä aikaa tehtynä yhteensä alkaen 350 €, 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sz="2100" dirty="0">
                <a:latin typeface="Aptos" panose="020B0004020202020204" pitchFamily="34" charset="0"/>
              </a:rPr>
              <a:t> </a:t>
            </a:r>
            <a:r>
              <a:rPr lang="fi-FI" sz="2100" b="1" dirty="0">
                <a:latin typeface="Aptos" panose="020B0004020202020204" pitchFamily="34" charset="0"/>
              </a:rPr>
              <a:t>Testamentti alkaen 350 €</a:t>
            </a:r>
            <a:r>
              <a:rPr lang="fi-FI" sz="2100" dirty="0">
                <a:latin typeface="Aptos" panose="020B0004020202020204" pitchFamily="34" charset="0"/>
              </a:rPr>
              <a:t>, ilman etua alkaen 460 €</a:t>
            </a:r>
          </a:p>
          <a:p>
            <a:r>
              <a:rPr lang="fi-FI" sz="21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Avioehtosopimus alkaen 200 €</a:t>
            </a:r>
            <a:r>
              <a:rPr lang="fi-FI" sz="2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ilman etua alkaen 380 €</a:t>
            </a:r>
          </a:p>
          <a:p>
            <a:pPr>
              <a:buFont typeface="Arial" panose="020B0604020202020204" pitchFamily="34" charset="0"/>
              <a:buNone/>
            </a:pPr>
            <a:endParaRPr lang="fi-FI" sz="1800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i-FI" sz="1800" dirty="0">
                <a:latin typeface="Aptos" panose="020B0004020202020204" pitchFamily="34" charset="0"/>
              </a:rPr>
              <a:t> </a:t>
            </a:r>
          </a:p>
          <a:p>
            <a:r>
              <a:rPr lang="fi-FI" sz="1800" dirty="0">
                <a:latin typeface="Aptos" panose="020B0004020202020204" pitchFamily="34" charset="0"/>
              </a:rPr>
              <a:t>Avioehtosopimus alkaen 200 €, ilman etua alkaen 380 €</a:t>
            </a:r>
          </a:p>
        </p:txBody>
      </p:sp>
      <p:pic>
        <p:nvPicPr>
          <p:cNvPr id="9" name="Kuva 8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0E4817B1-5313-C8CD-8D44-5BBAF2B01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97" y="445067"/>
            <a:ext cx="3249876" cy="5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ABF06-999F-6AF4-BEBB-9AE59624D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D1EC394-38BC-442D-1D95-E2EFE5EF7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35" y="53374"/>
            <a:ext cx="3474455" cy="946035"/>
          </a:xfrm>
          <a:prstGeom prst="rect">
            <a:avLst/>
          </a:prstGeom>
        </p:spPr>
      </p:pic>
      <p:pic>
        <p:nvPicPr>
          <p:cNvPr id="9" name="Kuva 8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FF2A3874-6ECF-9273-9452-5186BE3B3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97" y="445067"/>
            <a:ext cx="3249876" cy="554342"/>
          </a:xfrm>
          <a:prstGeom prst="rect">
            <a:avLst/>
          </a:prstGeom>
        </p:spPr>
      </p:pic>
      <p:sp>
        <p:nvSpPr>
          <p:cNvPr id="2" name="Alaotsikko 2">
            <a:extLst>
              <a:ext uri="{FF2B5EF4-FFF2-40B4-BE49-F238E27FC236}">
                <a16:creationId xmlns:a16="http://schemas.microsoft.com/office/drawing/2014/main" id="{4358AE10-F1D8-F86B-F00F-AD15ED0EA315}"/>
              </a:ext>
            </a:extLst>
          </p:cNvPr>
          <p:cNvSpPr txBox="1">
            <a:spLocks/>
          </p:cNvSpPr>
          <p:nvPr/>
        </p:nvSpPr>
        <p:spPr>
          <a:xfrm>
            <a:off x="1694365" y="1258529"/>
            <a:ext cx="8795841" cy="284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i-FI" sz="2000" b="1" u="sng">
              <a:latin typeface="Trebuchet MS" panose="020B0603020202020204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i-FI" b="1" u="sng">
                <a:latin typeface="Trebuchet MS" panose="020B0603020202020204"/>
              </a:rPr>
              <a:t>Etuja Omakotiliiton jäsenille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i-FI" sz="180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1800">
                <a:latin typeface="Aptos" panose="020B0004020202020204" pitchFamily="34" charset="0"/>
              </a:rPr>
              <a:t>Omakotiliiton tarjoama maksuton perintöpuhelin</a:t>
            </a:r>
            <a:r>
              <a:rPr lang="fi-FI" sz="1400">
                <a:solidFill>
                  <a:srgbClr val="000000"/>
                </a:solidFill>
                <a:latin typeface="proxima-nova"/>
              </a:rPr>
              <a:t> </a:t>
            </a:r>
            <a:r>
              <a:rPr lang="fi-FI" sz="1800">
                <a:latin typeface="Aptos" panose="020B0004020202020204" pitchFamily="34" charset="0"/>
              </a:rPr>
              <a:t>22.9., 6.10., 20.10., 3.11. ja 17.11. klo 13–15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1800">
                <a:latin typeface="Aptos" panose="020B0004020202020204" pitchFamily="34" charset="0"/>
              </a:rPr>
              <a:t>-15 % toimeksiannon loppulaskusta, alennus max 300 euroa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i-FI" sz="1800" dirty="0">
              <a:latin typeface="Aptos" panose="020B0004020202020204" pitchFamily="34" charset="0"/>
            </a:endParaRPr>
          </a:p>
        </p:txBody>
      </p:sp>
      <p:pic>
        <p:nvPicPr>
          <p:cNvPr id="3" name="Kuva 2" descr="Kuva, joka sisältää kohteen henkilö, vaate, hymy, puku&#10;&#10;Kuvaus luotu automaattisesti">
            <a:extLst>
              <a:ext uri="{FF2B5EF4-FFF2-40B4-BE49-F238E27FC236}">
                <a16:creationId xmlns:a16="http://schemas.microsoft.com/office/drawing/2014/main" id="{7222D4F3-47DD-2770-E636-532BBBD65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84573" cy="3677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6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1D370-1476-ED75-DE0D-2C13EB2A9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AC15C59E-5506-FA95-B06D-38FF469A4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35" y="53374"/>
            <a:ext cx="3474455" cy="946035"/>
          </a:xfrm>
          <a:prstGeom prst="rect">
            <a:avLst/>
          </a:prstGeom>
        </p:spPr>
      </p:pic>
      <p:pic>
        <p:nvPicPr>
          <p:cNvPr id="9" name="Kuva 8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F91FBE7A-AC34-4D42-3276-540C4F409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97" y="445067"/>
            <a:ext cx="3249876" cy="554342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2E2DC01C-0704-4EB7-92FD-BFED3E95E5AC}"/>
              </a:ext>
            </a:extLst>
          </p:cNvPr>
          <p:cNvSpPr txBox="1">
            <a:spLocks/>
          </p:cNvSpPr>
          <p:nvPr/>
        </p:nvSpPr>
        <p:spPr>
          <a:xfrm>
            <a:off x="1694365" y="1258528"/>
            <a:ext cx="8795841" cy="4149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i-FI" sz="2000" b="1" u="sng">
              <a:latin typeface="Trebuchet MS" panose="020B0603020202020204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i-FI" b="1" u="sng">
                <a:latin typeface="Trebuchet MS" panose="020B0603020202020204"/>
              </a:rPr>
              <a:t>Etuja Omakotiliiton jäsenille: RiitaHalki-palvelu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i-FI" sz="1800">
              <a:latin typeface="Aptos" panose="020B0004020202020204" pitchFamily="34" charset="0"/>
            </a:endParaRP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r>
              <a:rPr lang="fi-FI" sz="1800">
                <a:latin typeface="Trebuchet MS" panose="020B0603020202020204"/>
              </a:rPr>
              <a:t>Asianajotoimisto Kontturi &amp; Co Oy tarjoaa Omakotiliiton jäsenetuna RiitaHalki-palvelun</a:t>
            </a: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endParaRPr lang="fi-FI" sz="1800">
              <a:latin typeface="Trebuchet MS" panose="020B0603020202020204"/>
            </a:endParaRP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r>
              <a:rPr lang="fi-FI" sz="1800">
                <a:latin typeface="Trebuchet MS" panose="020B0603020202020204"/>
              </a:rPr>
              <a:t>Omakotiliiton yhdistyksen jäsenenä voit toimittaa sähköpostitse osoitteeseen </a:t>
            </a:r>
            <a:r>
              <a:rPr lang="fi-FI" sz="1800">
                <a:latin typeface="Trebuchet MS" panose="020B0603020202020204"/>
                <a:hlinkClick r:id="rId5"/>
              </a:rPr>
              <a:t>riitahalki@kontturi.fi</a:t>
            </a:r>
            <a:r>
              <a:rPr lang="fi-FI" sz="1800">
                <a:latin typeface="Trebuchet MS" panose="020B0603020202020204"/>
              </a:rPr>
              <a:t> selostuksen erimielisyyttä tai riitaa koskien sekä asiaa koskevan tausta-aineiston</a:t>
            </a: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endParaRPr lang="fi-FI" sz="1800">
              <a:latin typeface="Trebuchet MS" panose="020B0603020202020204"/>
            </a:endParaRP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r>
              <a:rPr lang="fi-FI" sz="1800">
                <a:latin typeface="Trebuchet MS" panose="020B0603020202020204"/>
              </a:rPr>
              <a:t>Toimistomme tutustuu selostukseen ja aineistoon, ja ottaa yhteyttä puhelimitse arkipäivisin 24 tunnin kuluessa viestin saamisesta</a:t>
            </a: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endParaRPr lang="fi-FI" sz="1400">
              <a:latin typeface="Trebuchet MS" panose="020B0603020202020204"/>
            </a:endParaRP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r>
              <a:rPr lang="fi-FI" sz="1800">
                <a:latin typeface="Trebuchet MS" panose="020B0603020202020204"/>
              </a:rPr>
              <a:t>Saat toimenpidesuosituksen siitä, mitä erimielisyys- tai riitatilanteessa kannattaa näkemyksemme mukaan tehdä</a:t>
            </a:r>
          </a:p>
          <a:p>
            <a:pPr marL="285750" indent="-285750" algn="ctr" defTabSz="457200">
              <a:spcBef>
                <a:spcPts val="0"/>
              </a:spcBef>
              <a:spcAft>
                <a:spcPts val="600"/>
              </a:spcAft>
              <a:buSzTx/>
              <a:buFontTx/>
              <a:buChar char="-"/>
              <a:defRPr/>
            </a:pPr>
            <a:endParaRPr lang="fi-FI" sz="1800">
              <a:latin typeface="Trebuchet MS" panose="020B0603020202020204"/>
            </a:endParaRPr>
          </a:p>
          <a:p>
            <a:pPr marL="285750" indent="-285750" defTabSz="45720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fi-FI" sz="1800">
                <a:latin typeface="Trebuchet MS" panose="020B0603020202020204"/>
              </a:rPr>
              <a:t>Lisätietoa: https://www.omakotiliitto.fi/jasenedut/jasenetuna-riita-halki-palvelu/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fi-FI" sz="1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2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C1CB6E86-9199-776C-D929-F7AA7AFBF8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152" b="4152"/>
          <a:stretch>
            <a:fillRect/>
          </a:stretch>
        </p:blipFill>
        <p:spPr>
          <a:xfrm>
            <a:off x="5455578" y="1064050"/>
            <a:ext cx="5748451" cy="5594278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F400C1F-FC2D-8DBD-04ED-487A9238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24F593-B82F-4073-87CC-2CDBD4F7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0A41-F72A-134E-9A4D-D51D409982B6}" type="datetime1">
              <a:rPr lang="fi-FI" smtClean="0"/>
              <a:t>4.11.2025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75CA9C-C979-AC25-2006-F298B1F5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14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5DF4D2-29F1-06ED-DE57-8321BA411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185" y="1842247"/>
            <a:ext cx="5367528" cy="3369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i-FI" sz="1800" b="1" dirty="0"/>
          </a:p>
          <a:p>
            <a:pPr>
              <a:lnSpc>
                <a:spcPct val="150000"/>
              </a:lnSpc>
            </a:pPr>
            <a:r>
              <a:rPr lang="fi-FI" sz="1800" b="1" dirty="0"/>
              <a:t>Sami Toivanen</a:t>
            </a:r>
          </a:p>
          <a:p>
            <a:pPr>
              <a:lnSpc>
                <a:spcPct val="150000"/>
              </a:lnSpc>
            </a:pPr>
            <a:r>
              <a:rPr lang="fi-FI" sz="1800" b="1" dirty="0"/>
              <a:t>Kenttärakuuna</a:t>
            </a:r>
          </a:p>
          <a:p>
            <a:pPr>
              <a:lnSpc>
                <a:spcPct val="150000"/>
              </a:lnSpc>
            </a:pPr>
            <a:r>
              <a:rPr lang="fi-FI" sz="1800" b="1" dirty="0"/>
              <a:t>040 847 4440</a:t>
            </a:r>
          </a:p>
          <a:p>
            <a:pPr>
              <a:lnSpc>
                <a:spcPct val="150000"/>
              </a:lnSpc>
            </a:pPr>
            <a:r>
              <a:rPr lang="fi-FI" sz="1800" b="1" dirty="0">
                <a:hlinkClick r:id="rId3"/>
              </a:rPr>
              <a:t>sami.toivanen@omakotiliitto.fi</a:t>
            </a: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235755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2ED94C-A146-C0F4-204D-E6A8E20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0A41-F72A-134E-9A4D-D51D409982B6}" type="datetime1">
              <a:rPr lang="fi-FI" smtClean="0"/>
              <a:t>5.11.2025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D78F8B-B91E-4307-1234-515341D5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A25F9606-27CE-0F14-BBE5-96D7FF78B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560702"/>
              </p:ext>
            </p:extLst>
          </p:nvPr>
        </p:nvGraphicFramePr>
        <p:xfrm>
          <a:off x="1130060" y="810882"/>
          <a:ext cx="9264770" cy="487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50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6B91A2-C95E-CCBD-B265-268D4133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0A41-F72A-134E-9A4D-D51D409982B6}" type="datetime1">
              <a:rPr lang="fi-FI" smtClean="0"/>
              <a:t>5.11.2025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20E29E-C445-0C1A-F56E-ED5B05B9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CCE03169-65C5-B0B9-E8CA-0F9ED0D3E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560760"/>
              </p:ext>
            </p:extLst>
          </p:nvPr>
        </p:nvGraphicFramePr>
        <p:xfrm>
          <a:off x="1509623" y="905775"/>
          <a:ext cx="8790317" cy="509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33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2EA2A3E1-760F-A418-1D02-34E3DA0DC8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078BEC3-87C5-BDF9-1214-42A71F28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54E07D-DE23-54ED-4183-060F209C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0A41-F72A-134E-9A4D-D51D409982B6}" type="datetime1">
              <a:rPr lang="fi-FI" smtClean="0"/>
              <a:t>5.11.2025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EB9FF92-E45D-CFEB-182C-AA09A369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17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F6DBE73-3C97-E843-6D64-4684C65F5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i-FI" dirty="0"/>
              <a:t>Sähköposti 117 jäsenellä</a:t>
            </a:r>
          </a:p>
          <a:p>
            <a:pPr marL="285750" indent="-285750">
              <a:buFontTx/>
              <a:buChar char="-"/>
            </a:pPr>
            <a:r>
              <a:rPr lang="fi-FI" dirty="0"/>
              <a:t>Keski-ikä 62</a:t>
            </a:r>
          </a:p>
          <a:p>
            <a:pPr marL="285750" indent="-285750">
              <a:buFontTx/>
              <a:buChar char="-"/>
            </a:pPr>
            <a:r>
              <a:rPr lang="fi-FI" dirty="0"/>
              <a:t>20 alle 60 v</a:t>
            </a:r>
          </a:p>
          <a:p>
            <a:pPr marL="285750" indent="-285750">
              <a:buFontTx/>
              <a:buChar char="-"/>
            </a:pPr>
            <a:r>
              <a:rPr lang="fi-FI" dirty="0"/>
              <a:t>12 alle 50 v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14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2EF4C6F-5FC3-D87B-5785-2A870EFC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EROJEN SYYT 2008-&gt;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BF74FF-BFE3-AEAD-4740-57854E47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0A41-F72A-134E-9A4D-D51D409982B6}" type="datetime1">
              <a:rPr lang="fi-FI" smtClean="0"/>
              <a:t>5.11.2025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CBDFC6-831C-003D-0DF5-6183B630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EC0D4097-8330-23ED-7F66-4D7E286F0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81513"/>
              </p:ext>
            </p:extLst>
          </p:nvPr>
        </p:nvGraphicFramePr>
        <p:xfrm>
          <a:off x="1915063" y="1708030"/>
          <a:ext cx="6745857" cy="4044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645">
                  <a:extLst>
                    <a:ext uri="{9D8B030D-6E8A-4147-A177-3AD203B41FA5}">
                      <a16:colId xmlns:a16="http://schemas.microsoft.com/office/drawing/2014/main" val="97769770"/>
                    </a:ext>
                  </a:extLst>
                </a:gridCol>
                <a:gridCol w="3634212">
                  <a:extLst>
                    <a:ext uri="{9D8B030D-6E8A-4147-A177-3AD203B41FA5}">
                      <a16:colId xmlns:a16="http://schemas.microsoft.com/office/drawing/2014/main" val="2282311257"/>
                    </a:ext>
                  </a:extLst>
                </a:gridCol>
              </a:tblGrid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Riviotsikot</a:t>
                      </a:r>
                      <a:endParaRPr lang="fi-FI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000" u="none" strike="noStrike">
                          <a:effectLst/>
                        </a:rPr>
                        <a:t>Määrä  / Jäsenyydet / Eron syy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2285470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Ei hyötyä jäsenyydestä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24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7058664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Ei tiedossa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177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5790834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Ikä/terveys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15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0974402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Jäsen kuollut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26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9232782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Maksamaton/valtakirjapoisto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22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6015536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Muuttanut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5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0312696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Muutto pientalosta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20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5384288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Muuttunut elämäntilanne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2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2754034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Taloudelliset syyt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5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2718499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Yhdistyksen vaihto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1</a:t>
                      </a: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913657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>
                          <a:effectLst/>
                        </a:rPr>
                        <a:t>(tyhjä)</a:t>
                      </a:r>
                      <a:endParaRPr lang="fi-FI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0856449"/>
                  </a:ext>
                </a:extLst>
              </a:tr>
              <a:tr h="303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Kaikki yhteensä</a:t>
                      </a:r>
                      <a:endParaRPr lang="fi-FI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u="none" strike="noStrike" dirty="0">
                          <a:effectLst/>
                        </a:rPr>
                        <a:t>297</a:t>
                      </a:r>
                      <a:endParaRPr lang="fi-FI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338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70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F25AF3-C494-CE39-F780-BE53F33A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582-EDE2-F444-888D-D58D853DF293}" type="datetime1">
              <a:rPr lang="fi-FI" smtClean="0"/>
              <a:t>5.11.2025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17B86F4-AE10-9196-425B-7BACAB7C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6AE0E2C-2172-854D-3AD0-CF00DEFA6603}"/>
              </a:ext>
            </a:extLst>
          </p:cNvPr>
          <p:cNvSpPr txBox="1"/>
          <p:nvPr/>
        </p:nvSpPr>
        <p:spPr>
          <a:xfrm>
            <a:off x="987970" y="2290679"/>
            <a:ext cx="108883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dirty="0"/>
              <a:t>1) MIKSI YHDISTYS ON OLEMASSA?</a:t>
            </a:r>
          </a:p>
          <a:p>
            <a:endParaRPr lang="fi-FI" sz="3200" dirty="0"/>
          </a:p>
          <a:p>
            <a:r>
              <a:rPr lang="fi-FI" sz="3200" dirty="0"/>
              <a:t>2) MITÄ YHDISTYS HALUAA SAAVUTTAA?</a:t>
            </a:r>
          </a:p>
          <a:p>
            <a:endParaRPr lang="fi-FI" sz="3200" dirty="0"/>
          </a:p>
          <a:p>
            <a:r>
              <a:rPr lang="fi-FI" sz="3200" dirty="0"/>
              <a:t>3) MITÄ MINÄ VOIN TEHDÄ TAVOITTEEN SAAVUTTAMISEKSI?</a:t>
            </a:r>
          </a:p>
        </p:txBody>
      </p:sp>
      <p:sp>
        <p:nvSpPr>
          <p:cNvPr id="4" name="Otsikko 17">
            <a:extLst>
              <a:ext uri="{FF2B5EF4-FFF2-40B4-BE49-F238E27FC236}">
                <a16:creationId xmlns:a16="http://schemas.microsoft.com/office/drawing/2014/main" id="{AAEFE9D2-1E95-0AD7-27FE-4A52BEEB54A6}"/>
              </a:ext>
            </a:extLst>
          </p:cNvPr>
          <p:cNvSpPr txBox="1">
            <a:spLocks/>
          </p:cNvSpPr>
          <p:nvPr/>
        </p:nvSpPr>
        <p:spPr>
          <a:xfrm>
            <a:off x="1284900" y="971714"/>
            <a:ext cx="10216059" cy="61423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i-FI" sz="2800" dirty="0"/>
              <a:t>PAIKALLISYHDISTYKSEN KOLME KESKEISINTÄ KYSYMYSTÄ</a:t>
            </a:r>
          </a:p>
        </p:txBody>
      </p:sp>
    </p:spTree>
    <p:extLst>
      <p:ext uri="{BB962C8B-B14F-4D97-AF65-F5344CB8AC3E}">
        <p14:creationId xmlns:p14="http://schemas.microsoft.com/office/powerpoint/2010/main" val="23897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7ABA8ED-4803-0F7C-7F5A-2F5D9E4477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8"/>
          <a:stretch/>
        </p:blipFill>
        <p:spPr>
          <a:xfrm>
            <a:off x="369337" y="533400"/>
            <a:ext cx="4127062" cy="5791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EE833A-7DAA-CEBB-0028-472B9575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Suomen Omakotiliitto 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8E6BF-BEFA-761E-722B-C2D14097C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2816772"/>
            <a:ext cx="5108030" cy="3111062"/>
          </a:xfrm>
        </p:spPr>
        <p:txBody>
          <a:bodyPr>
            <a:normAutofit/>
          </a:bodyPr>
          <a:lstStyle/>
          <a:p>
            <a:pPr marL="276225" indent="-276225">
              <a:buFont typeface="Arial" panose="020B0604020202020204" pitchFamily="34" charset="0"/>
              <a:buChar char="•"/>
            </a:pPr>
            <a:r>
              <a:rPr lang="fi-FI" sz="1600" dirty="0"/>
              <a:t>Perustettu vuonna 1947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fi-FI" altLang="fi-FI" sz="1600" dirty="0"/>
              <a:t>Ainoa valtakunnallinen pientalo- ja vapaa-ajan asukkaiden edunvalvontajärjestö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sz="1600" dirty="0"/>
              <a:t>Noin 240 jäsenyhdistystä, joissa on noin 	   70</a:t>
            </a:r>
            <a:r>
              <a:rPr lang="fi-FI" altLang="fi-FI" sz="800" dirty="0"/>
              <a:t> </a:t>
            </a:r>
            <a:r>
              <a:rPr lang="fi-FI" altLang="fi-FI" sz="1600" dirty="0"/>
              <a:t>000 jäsentä ja 1</a:t>
            </a:r>
            <a:r>
              <a:rPr lang="fi-FI" altLang="fi-FI" sz="800" dirty="0"/>
              <a:t> </a:t>
            </a:r>
            <a:r>
              <a:rPr lang="fi-FI" altLang="fi-FI" sz="1600" dirty="0"/>
              <a:t>100 aktiivia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Puoluepoliittisesti sitoutumaton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Yhdessä paikallisyhdistystemme kanssa tarjoamme jäsenille tietoa ja neuvontaa sekä autamme jäseniä pitämään kotinsa ja lähiympäristönsä hyvässä kunnossa.</a:t>
            </a:r>
            <a:endParaRPr lang="fi-FI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72733-A864-EB5F-8DD8-4E2D2D671E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67244-DA52-D747-8D55-851BF8D0EB94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B5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595B5E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32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48F9B-A953-281B-6EA6-CD501CBC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>
            <a:extLst>
              <a:ext uri="{FF2B5EF4-FFF2-40B4-BE49-F238E27FC236}">
                <a16:creationId xmlns:a16="http://schemas.microsoft.com/office/drawing/2014/main" id="{1F3C8A1F-C54A-561D-92A6-AEA176A4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900" y="971714"/>
            <a:ext cx="10216059" cy="614233"/>
          </a:xfrm>
        </p:spPr>
        <p:txBody>
          <a:bodyPr>
            <a:normAutofit/>
          </a:bodyPr>
          <a:lstStyle/>
          <a:p>
            <a:r>
              <a:rPr lang="fi-FI" sz="2800" b="1" dirty="0"/>
              <a:t>PAIKALLISYHDISTYKSEN KOLME PERUSTEHTÄVÄÄ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A8D129-AEBE-4C01-879F-E06D6B17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B8A6-C159-834E-A771-480D8F0ABF99}" type="datetime1">
              <a:rPr lang="fi-FI" smtClean="0"/>
              <a:t>5.11.2025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A47430-F307-289B-59B2-4145834A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20</a:t>
            </a:fld>
            <a:endParaRPr lang="fi-FI"/>
          </a:p>
        </p:txBody>
      </p:sp>
      <p:sp>
        <p:nvSpPr>
          <p:cNvPr id="3" name="Otsikko 17">
            <a:extLst>
              <a:ext uri="{FF2B5EF4-FFF2-40B4-BE49-F238E27FC236}">
                <a16:creationId xmlns:a16="http://schemas.microsoft.com/office/drawing/2014/main" id="{B2D62007-F1F8-2874-1A62-CCABFA0C94DD}"/>
              </a:ext>
            </a:extLst>
          </p:cNvPr>
          <p:cNvSpPr txBox="1">
            <a:spLocks/>
          </p:cNvSpPr>
          <p:nvPr/>
        </p:nvSpPr>
        <p:spPr>
          <a:xfrm>
            <a:off x="642912" y="372547"/>
            <a:ext cx="10216059" cy="614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D907BC7-DBA0-2372-DEF7-1025F9720512}"/>
              </a:ext>
            </a:extLst>
          </p:cNvPr>
          <p:cNvSpPr txBox="1"/>
          <p:nvPr/>
        </p:nvSpPr>
        <p:spPr>
          <a:xfrm>
            <a:off x="1303689" y="1991221"/>
            <a:ext cx="108883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fi-FI" sz="3200" b="1" dirty="0"/>
              <a:t>Paikallinen vaikuttaminen: </a:t>
            </a:r>
            <a:r>
              <a:rPr lang="fi-FI" sz="3200" dirty="0"/>
              <a:t>kuntayhteistyöllä vaikuttaa kunnan päätöksiin</a:t>
            </a:r>
          </a:p>
          <a:p>
            <a:pPr marL="514350" indent="-514350">
              <a:buAutoNum type="arabicParenR"/>
            </a:pPr>
            <a:endParaRPr lang="fi-FI" sz="3200" dirty="0"/>
          </a:p>
          <a:p>
            <a:r>
              <a:rPr lang="fi-FI" sz="3200" dirty="0"/>
              <a:t>2) </a:t>
            </a:r>
            <a:r>
              <a:rPr lang="fi-FI" sz="3200" b="1" dirty="0"/>
              <a:t>Jäsenedut: </a:t>
            </a:r>
            <a:r>
              <a:rPr lang="fi-FI" sz="3200" dirty="0"/>
              <a:t>tarjota etuja ja palveluita</a:t>
            </a:r>
          </a:p>
          <a:p>
            <a:endParaRPr lang="fi-FI" sz="3200" dirty="0"/>
          </a:p>
          <a:p>
            <a:r>
              <a:rPr lang="fi-FI" sz="3200" dirty="0"/>
              <a:t>3) </a:t>
            </a:r>
            <a:r>
              <a:rPr lang="fi-FI" sz="3200" b="1" dirty="0"/>
              <a:t>Yhteisöllisyys: </a:t>
            </a:r>
            <a:r>
              <a:rPr lang="fi-FI" sz="3200" dirty="0"/>
              <a:t>luoda </a:t>
            </a:r>
            <a:r>
              <a:rPr lang="fi-FI" sz="3200" dirty="0" err="1"/>
              <a:t>yhteenkuuluvutta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1603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1036-29E4-72FF-278E-494CD16E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>
            <a:extLst>
              <a:ext uri="{FF2B5EF4-FFF2-40B4-BE49-F238E27FC236}">
                <a16:creationId xmlns:a16="http://schemas.microsoft.com/office/drawing/2014/main" id="{9C26EA34-5A52-281D-FCCA-48278908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900" y="971714"/>
            <a:ext cx="10216059" cy="614233"/>
          </a:xfrm>
        </p:spPr>
        <p:txBody>
          <a:bodyPr>
            <a:normAutofit/>
          </a:bodyPr>
          <a:lstStyle/>
          <a:p>
            <a:r>
              <a:rPr lang="fi-FI" sz="2800" b="1" dirty="0"/>
              <a:t>PAIKALLISYHDISTYKSEN NELJÄ </a:t>
            </a:r>
            <a:r>
              <a:rPr lang="fi-FI" sz="2800" dirty="0"/>
              <a:t>TUKITEHTÄVÄÄ</a:t>
            </a:r>
            <a:endParaRPr lang="fi-FI" sz="2800" b="1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CBBF99-9221-7CD9-C294-7067258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B8A6-C159-834E-A771-480D8F0ABF99}" type="datetime1">
              <a:rPr lang="fi-FI" smtClean="0"/>
              <a:t>5.11.2025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E4D547-DE0A-0ECD-A368-B774DD54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21</a:t>
            </a:fld>
            <a:endParaRPr lang="fi-FI"/>
          </a:p>
        </p:txBody>
      </p:sp>
      <p:sp>
        <p:nvSpPr>
          <p:cNvPr id="19" name="Sisällön paikkamerkki 18">
            <a:extLst>
              <a:ext uri="{FF2B5EF4-FFF2-40B4-BE49-F238E27FC236}">
                <a16:creationId xmlns:a16="http://schemas.microsoft.com/office/drawing/2014/main" id="{4406C5FC-3663-5183-EC6A-D50FEAD51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3811" y="1570881"/>
            <a:ext cx="2709468" cy="3055983"/>
          </a:xfrm>
        </p:spPr>
        <p:txBody>
          <a:bodyPr>
            <a:noAutofit/>
          </a:bodyPr>
          <a:lstStyle/>
          <a:p>
            <a:pPr marL="84600" indent="0">
              <a:buNone/>
            </a:pPr>
            <a:br>
              <a:rPr lang="fi-FI" sz="1400" b="1" dirty="0"/>
            </a:br>
            <a:endParaRPr lang="fi-FI" sz="1200" dirty="0"/>
          </a:p>
        </p:txBody>
      </p:sp>
      <p:sp>
        <p:nvSpPr>
          <p:cNvPr id="3" name="Otsikko 17">
            <a:extLst>
              <a:ext uri="{FF2B5EF4-FFF2-40B4-BE49-F238E27FC236}">
                <a16:creationId xmlns:a16="http://schemas.microsoft.com/office/drawing/2014/main" id="{8B2F7F1D-8792-93D7-3F65-CBD4AB40B371}"/>
              </a:ext>
            </a:extLst>
          </p:cNvPr>
          <p:cNvSpPr txBox="1">
            <a:spLocks/>
          </p:cNvSpPr>
          <p:nvPr/>
        </p:nvSpPr>
        <p:spPr>
          <a:xfrm>
            <a:off x="642912" y="372547"/>
            <a:ext cx="10216059" cy="614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DD3A546-3B3E-401F-F01F-BC361B538CDD}"/>
              </a:ext>
            </a:extLst>
          </p:cNvPr>
          <p:cNvSpPr txBox="1"/>
          <p:nvPr/>
        </p:nvSpPr>
        <p:spPr>
          <a:xfrm>
            <a:off x="1409973" y="1659285"/>
            <a:ext cx="108883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dirty="0"/>
              <a:t>1) HALLINTO</a:t>
            </a:r>
          </a:p>
          <a:p>
            <a:endParaRPr lang="fi-FI" sz="3200" dirty="0"/>
          </a:p>
          <a:p>
            <a:r>
              <a:rPr lang="fi-FI" sz="3200" dirty="0"/>
              <a:t>2) VIESTINTÄ</a:t>
            </a:r>
          </a:p>
          <a:p>
            <a:endParaRPr lang="fi-FI" sz="3200" dirty="0"/>
          </a:p>
          <a:p>
            <a:r>
              <a:rPr lang="fi-FI" sz="3200" dirty="0"/>
              <a:t>3) JÄSENHANKINTA</a:t>
            </a:r>
          </a:p>
          <a:p>
            <a:endParaRPr lang="fi-FI" sz="3200" dirty="0"/>
          </a:p>
          <a:p>
            <a:r>
              <a:rPr lang="fi-FI" sz="3200" dirty="0"/>
              <a:t>4) SIDOSRYHMÄT</a:t>
            </a:r>
          </a:p>
        </p:txBody>
      </p:sp>
    </p:spTree>
    <p:extLst>
      <p:ext uri="{BB962C8B-B14F-4D97-AF65-F5344CB8AC3E}">
        <p14:creationId xmlns:p14="http://schemas.microsoft.com/office/powerpoint/2010/main" val="15999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FBC28B-2673-B973-CBD7-43B924FA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MIKSI: </a:t>
            </a:r>
            <a:r>
              <a:rPr lang="fi-FI" dirty="0">
                <a:solidFill>
                  <a:schemeClr val="tx1"/>
                </a:solidFill>
              </a:rPr>
              <a:t>jotta pientaloasukkaalla olisi hyvät oltavat asuinalueellamme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8FC454-8F45-8124-4F88-6FC7D46A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453F-BFBB-BC47-9843-A3C3C5BF5579}" type="datetime1">
              <a:rPr lang="fi-FI" smtClean="0"/>
              <a:t>5.11.2025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C5B1FF-4F48-E71C-61B2-5F3E6082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22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BE99966-A72F-6F78-5A55-0C570D597F11}"/>
              </a:ext>
            </a:extLst>
          </p:cNvPr>
          <p:cNvSpPr txBox="1">
            <a:spLocks/>
          </p:cNvSpPr>
          <p:nvPr/>
        </p:nvSpPr>
        <p:spPr>
          <a:xfrm>
            <a:off x="987969" y="2670077"/>
            <a:ext cx="10216059" cy="614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i-FI" sz="3200" dirty="0"/>
              <a:t>MITEN: </a:t>
            </a:r>
            <a:r>
              <a:rPr lang="fi-FI" sz="3200" dirty="0">
                <a:solidFill>
                  <a:schemeClr val="tx1"/>
                </a:solidFill>
              </a:rPr>
              <a:t>kolme perustehtävää (vaikuttaminen, jäsenedut, yhteisöllisyys)</a:t>
            </a:r>
          </a:p>
          <a:p>
            <a:endParaRPr lang="fi-FI" sz="3200" dirty="0"/>
          </a:p>
          <a:p>
            <a:endParaRPr lang="fi-FI" sz="3200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A8EFA929-35E6-A059-1404-A48B7FB99347}"/>
              </a:ext>
            </a:extLst>
          </p:cNvPr>
          <p:cNvSpPr txBox="1">
            <a:spLocks/>
          </p:cNvSpPr>
          <p:nvPr/>
        </p:nvSpPr>
        <p:spPr>
          <a:xfrm>
            <a:off x="987968" y="4419633"/>
            <a:ext cx="10216059" cy="614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i-FI" sz="3200" dirty="0"/>
              <a:t>MITÄ: </a:t>
            </a:r>
            <a:r>
              <a:rPr lang="fi-FI" sz="3200" dirty="0">
                <a:solidFill>
                  <a:schemeClr val="tx1"/>
                </a:solidFill>
              </a:rPr>
              <a:t>kaikki toimintasuunnitelman tehtävät</a:t>
            </a:r>
          </a:p>
        </p:txBody>
      </p:sp>
    </p:spTree>
    <p:extLst>
      <p:ext uri="{BB962C8B-B14F-4D97-AF65-F5344CB8AC3E}">
        <p14:creationId xmlns:p14="http://schemas.microsoft.com/office/powerpoint/2010/main" val="1188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>
            <a:extLst>
              <a:ext uri="{FF2B5EF4-FFF2-40B4-BE49-F238E27FC236}">
                <a16:creationId xmlns:a16="http://schemas.microsoft.com/office/drawing/2014/main" id="{DB434689-E767-2387-0A63-9DA295AB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14" y="956648"/>
            <a:ext cx="10216059" cy="614233"/>
          </a:xfrm>
        </p:spPr>
        <p:txBody>
          <a:bodyPr>
            <a:normAutofit/>
          </a:bodyPr>
          <a:lstStyle/>
          <a:p>
            <a:r>
              <a:rPr lang="fi-FI" sz="2800" b="1" dirty="0"/>
              <a:t>PAIKALLISYHDISTYKSEN KOLME PERUSTEHTÄVÄÄ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1F215D-0FCF-BCAB-2415-C021141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B8A6-C159-834E-A771-480D8F0ABF99}" type="datetime1">
              <a:rPr lang="fi-FI" smtClean="0"/>
              <a:t>5.11.2025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AA5DC2-D455-FD05-BDE9-A5FF2A12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23</a:t>
            </a:fld>
            <a:endParaRPr lang="fi-FI"/>
          </a:p>
        </p:txBody>
      </p:sp>
      <p:sp>
        <p:nvSpPr>
          <p:cNvPr id="19" name="Sisällön paikkamerkki 18">
            <a:extLst>
              <a:ext uri="{FF2B5EF4-FFF2-40B4-BE49-F238E27FC236}">
                <a16:creationId xmlns:a16="http://schemas.microsoft.com/office/drawing/2014/main" id="{BE027717-65F0-F460-1017-5013D5262C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3811" y="1570881"/>
            <a:ext cx="2709468" cy="1233279"/>
          </a:xfrm>
        </p:spPr>
        <p:txBody>
          <a:bodyPr>
            <a:noAutofit/>
          </a:bodyPr>
          <a:lstStyle/>
          <a:p>
            <a:pPr marL="84600" indent="0">
              <a:buNone/>
            </a:pPr>
            <a:r>
              <a:rPr lang="fi-FI" sz="1400" b="1" dirty="0"/>
              <a:t>PAIKALLINEN </a:t>
            </a:r>
            <a:r>
              <a:rPr lang="fi-FI" sz="1800" b="1" dirty="0">
                <a:highlight>
                  <a:srgbClr val="FFFF00"/>
                </a:highlight>
              </a:rPr>
              <a:t>VAIKUTTAMINEN</a:t>
            </a:r>
            <a:r>
              <a:rPr lang="fi-FI" sz="1400" b="1" dirty="0"/>
              <a:t> ELI KUNNAN PÄÄTÖKSIIN VAIKUTTAMINEN</a:t>
            </a:r>
            <a:br>
              <a:rPr lang="fi-FI" sz="1400" b="1" dirty="0"/>
            </a:br>
            <a:endParaRPr lang="fi-FI" sz="1200" dirty="0"/>
          </a:p>
        </p:txBody>
      </p:sp>
      <p:sp>
        <p:nvSpPr>
          <p:cNvPr id="20" name="Sisällön paikkamerkki 18">
            <a:extLst>
              <a:ext uri="{FF2B5EF4-FFF2-40B4-BE49-F238E27FC236}">
                <a16:creationId xmlns:a16="http://schemas.microsoft.com/office/drawing/2014/main" id="{1B382715-9C39-BDF0-5BD8-7259D5D23048}"/>
              </a:ext>
            </a:extLst>
          </p:cNvPr>
          <p:cNvSpPr txBox="1">
            <a:spLocks/>
          </p:cNvSpPr>
          <p:nvPr/>
        </p:nvSpPr>
        <p:spPr>
          <a:xfrm>
            <a:off x="4522529" y="1570881"/>
            <a:ext cx="2709468" cy="93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44000" algn="l" defTabSz="914400" rtl="0" eaLnBrk="1" latinLnBrk="0" hangingPunct="1">
              <a:lnSpc>
                <a:spcPts val="21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00" indent="0">
              <a:buNone/>
            </a:pPr>
            <a:r>
              <a:rPr lang="fi-FI" sz="1800" b="1" dirty="0">
                <a:latin typeface="+mn-lt"/>
              </a:rPr>
              <a:t>EDUT JA PALVELUT JÄSENILLE </a:t>
            </a:r>
            <a:r>
              <a:rPr lang="fi-FI" sz="1800" b="1" dirty="0">
                <a:highlight>
                  <a:srgbClr val="FFFF00"/>
                </a:highlight>
                <a:latin typeface="+mn-lt"/>
              </a:rPr>
              <a:t>(JÄSENEDUT)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1" name="Sisällön paikkamerkki 18">
            <a:extLst>
              <a:ext uri="{FF2B5EF4-FFF2-40B4-BE49-F238E27FC236}">
                <a16:creationId xmlns:a16="http://schemas.microsoft.com/office/drawing/2014/main" id="{BF019939-0480-CBAC-AAB3-2E26D1F774F4}"/>
              </a:ext>
            </a:extLst>
          </p:cNvPr>
          <p:cNvSpPr txBox="1">
            <a:spLocks/>
          </p:cNvSpPr>
          <p:nvPr/>
        </p:nvSpPr>
        <p:spPr>
          <a:xfrm>
            <a:off x="8061906" y="1137200"/>
            <a:ext cx="2709468" cy="807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44000" algn="l" defTabSz="914400" rtl="0" eaLnBrk="1" latinLnBrk="0" hangingPunct="1">
              <a:lnSpc>
                <a:spcPts val="21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ts val="1300"/>
              </a:lnSpc>
              <a:spcBef>
                <a:spcPts val="1500"/>
              </a:spcBef>
              <a:buSzPct val="75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00" indent="0">
              <a:buFont typeface="Arial" panose="020B0604020202020204" pitchFamily="34" charset="0"/>
              <a:buNone/>
            </a:pPr>
            <a:endParaRPr lang="fi-FI" dirty="0"/>
          </a:p>
          <a:p>
            <a:pPr marL="84600" indent="0">
              <a:buFont typeface="Arial" panose="020B0604020202020204" pitchFamily="34" charset="0"/>
              <a:buNone/>
            </a:pPr>
            <a:r>
              <a:rPr lang="fi-FI" sz="1800" b="1" dirty="0">
                <a:highlight>
                  <a:srgbClr val="FFFF00"/>
                </a:highlight>
              </a:rPr>
              <a:t>YHTEISÖLLISYYS</a:t>
            </a:r>
          </a:p>
        </p:txBody>
      </p:sp>
      <p:sp>
        <p:nvSpPr>
          <p:cNvPr id="3" name="Otsikko 17">
            <a:extLst>
              <a:ext uri="{FF2B5EF4-FFF2-40B4-BE49-F238E27FC236}">
                <a16:creationId xmlns:a16="http://schemas.microsoft.com/office/drawing/2014/main" id="{93DB5C3A-0E57-2B4E-CF39-FEE97E4456AE}"/>
              </a:ext>
            </a:extLst>
          </p:cNvPr>
          <p:cNvSpPr txBox="1">
            <a:spLocks/>
          </p:cNvSpPr>
          <p:nvPr/>
        </p:nvSpPr>
        <p:spPr>
          <a:xfrm>
            <a:off x="642912" y="372547"/>
            <a:ext cx="10216059" cy="614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C738063-7CB4-B0BB-EADC-F4860F2856FD}"/>
              </a:ext>
            </a:extLst>
          </p:cNvPr>
          <p:cNvSpPr txBox="1"/>
          <p:nvPr/>
        </p:nvSpPr>
        <p:spPr>
          <a:xfrm>
            <a:off x="523288" y="2962136"/>
            <a:ext cx="3898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i-FI" dirty="0"/>
              <a:t>asuinalueen viihtyvyys ja turvallisuus</a:t>
            </a:r>
          </a:p>
          <a:p>
            <a:pPr fontAlgn="b"/>
            <a:r>
              <a:rPr lang="fi-FI" dirty="0"/>
              <a:t>liikennejärjestelyt, palvelut yleensä,</a:t>
            </a:r>
          </a:p>
          <a:p>
            <a:pPr fontAlgn="b"/>
            <a:r>
              <a:rPr lang="fi-FI" dirty="0"/>
              <a:t>ympäristön laatu, olosuhteiden parantaminen, raideliikenne, runkolinjasto, kiinteistövero</a:t>
            </a:r>
          </a:p>
          <a:p>
            <a:pPr fontAlgn="b"/>
            <a:r>
              <a:rPr lang="fi-FI" dirty="0"/>
              <a:t>kunnalliset maksut, sähkön hinta</a:t>
            </a:r>
          </a:p>
          <a:p>
            <a:pPr fontAlgn="b"/>
            <a:r>
              <a:rPr lang="fi-FI" dirty="0"/>
              <a:t>kaavoitus (täydennysrakentaminen)</a:t>
            </a:r>
          </a:p>
          <a:p>
            <a:pPr fontAlgn="b"/>
            <a:r>
              <a:rPr lang="fi-FI" dirty="0"/>
              <a:t>kouluverkko, koirapuisto, infra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7301BA0-4410-A01C-5F06-B02B8043382A}"/>
              </a:ext>
            </a:extLst>
          </p:cNvPr>
          <p:cNvSpPr txBox="1"/>
          <p:nvPr/>
        </p:nvSpPr>
        <p:spPr>
          <a:xfrm>
            <a:off x="4402339" y="2962136"/>
            <a:ext cx="3898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i-FI" dirty="0"/>
              <a:t>alennuksia paikallisista liikkeistä, koulutus- ja infotilaisuudet, lainalaitteet, talkkaripalvelu, neuvontapalvelu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4AE4263-FB67-FD21-0EE8-8CB0234EB455}"/>
              </a:ext>
            </a:extLst>
          </p:cNvPr>
          <p:cNvSpPr txBox="1"/>
          <p:nvPr/>
        </p:nvSpPr>
        <p:spPr>
          <a:xfrm>
            <a:off x="7769722" y="2094774"/>
            <a:ext cx="389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fi-FI" dirty="0"/>
              <a:t>messut, energiakävely, luistelutapahtuma, vappupallon myynti</a:t>
            </a:r>
          </a:p>
          <a:p>
            <a:pPr fontAlgn="b"/>
            <a:r>
              <a:rPr lang="fi-FI" dirty="0"/>
              <a:t>siivoustalkoot, takakonttikirppis</a:t>
            </a:r>
          </a:p>
          <a:p>
            <a:pPr fontAlgn="b"/>
            <a:r>
              <a:rPr lang="fi-FI" dirty="0"/>
              <a:t>onkikisat, joulunavaus/pikkujoulut,</a:t>
            </a:r>
          </a:p>
          <a:p>
            <a:pPr fontAlgn="b"/>
            <a:r>
              <a:rPr lang="fi-FI" dirty="0"/>
              <a:t>perhetapahtuma, harrasteilta</a:t>
            </a:r>
          </a:p>
          <a:p>
            <a:pPr fontAlgn="b"/>
            <a:r>
              <a:rPr lang="fi-FI" dirty="0"/>
              <a:t>teatteri-/konserttimatka, puutarhamatka, </a:t>
            </a:r>
            <a:r>
              <a:rPr lang="fi-FI" dirty="0" err="1"/>
              <a:t>sotko</a:t>
            </a:r>
            <a:r>
              <a:rPr lang="fi-FI" dirty="0"/>
              <a:t>- ja messumatka,</a:t>
            </a:r>
          </a:p>
          <a:p>
            <a:pPr fontAlgn="b"/>
            <a:r>
              <a:rPr lang="fi-FI" dirty="0"/>
              <a:t>saunailta, linturetki, kesäretki</a:t>
            </a:r>
          </a:p>
          <a:p>
            <a:pPr fontAlgn="b"/>
            <a:r>
              <a:rPr lang="fi-FI" dirty="0"/>
              <a:t>kesän avaus, lipputankopesutalkoot</a:t>
            </a:r>
          </a:p>
          <a:p>
            <a:pPr fontAlgn="b"/>
            <a:r>
              <a:rPr lang="fi-FI" dirty="0"/>
              <a:t>puutarhailta, kierrätyspäivä</a:t>
            </a:r>
          </a:p>
          <a:p>
            <a:pPr fontAlgn="b"/>
            <a:r>
              <a:rPr lang="fi-FI" dirty="0"/>
              <a:t>nopeusmittaus, linnunpönttötalkoot</a:t>
            </a:r>
          </a:p>
          <a:p>
            <a:pPr fontAlgn="b"/>
            <a:r>
              <a:rPr lang="fi-FI" dirty="0"/>
              <a:t>lentopallovuoro, patikointiretki</a:t>
            </a:r>
          </a:p>
          <a:p>
            <a:pPr fontAlgn="b"/>
            <a:r>
              <a:rPr lang="fi-FI" dirty="0"/>
              <a:t>luontopolun hoito, puutarhajätteiden keräys, omenapuiden leikkaus</a:t>
            </a:r>
          </a:p>
          <a:p>
            <a:pPr fontAlgn="b"/>
            <a:r>
              <a:rPr lang="fi-FI" dirty="0"/>
              <a:t>Mäkiautokisa, pihakilpailu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37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build="allAtOnce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2D78B-507B-3B09-E162-FEB2AB28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20F4C3-7448-A5DC-6950-5545A0E8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Suomen Omakotiliitto ry, Sami Toivanen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E102CF-A3F6-F071-404F-CF33F33C4C11}"/>
              </a:ext>
            </a:extLst>
          </p:cNvPr>
          <p:cNvSpPr txBox="1"/>
          <p:nvPr/>
        </p:nvSpPr>
        <p:spPr>
          <a:xfrm>
            <a:off x="6372527" y="3141096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>
                    <a:lumMod val="50000"/>
                  </a:schemeClr>
                </a:solidFill>
              </a:rPr>
              <a:t>Lainalaitteet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332D519-146A-64CD-8DFB-95940F2B9153}"/>
              </a:ext>
            </a:extLst>
          </p:cNvPr>
          <p:cNvSpPr txBox="1"/>
          <p:nvPr/>
        </p:nvSpPr>
        <p:spPr>
          <a:xfrm>
            <a:off x="8064503" y="2945454"/>
            <a:ext cx="162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4">
                    <a:lumMod val="50000"/>
                  </a:schemeClr>
                </a:solidFill>
              </a:rPr>
              <a:t>Kunta-vaikuttaminen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24D0FD2-EE19-ECC4-1A6D-4633B688F32A}"/>
              </a:ext>
            </a:extLst>
          </p:cNvPr>
          <p:cNvSpPr txBox="1"/>
          <p:nvPr/>
        </p:nvSpPr>
        <p:spPr>
          <a:xfrm>
            <a:off x="1034558" y="3732668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Alennukset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801FA37-A578-BA69-A0B0-1DB0534725D3}"/>
              </a:ext>
            </a:extLst>
          </p:cNvPr>
          <p:cNvSpPr txBox="1"/>
          <p:nvPr/>
        </p:nvSpPr>
        <p:spPr>
          <a:xfrm>
            <a:off x="3202740" y="2349293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Retket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18580F3-263E-0468-984F-D7BCC7CF5648}"/>
              </a:ext>
            </a:extLst>
          </p:cNvPr>
          <p:cNvSpPr txBox="1"/>
          <p:nvPr/>
        </p:nvSpPr>
        <p:spPr>
          <a:xfrm>
            <a:off x="3039048" y="3743096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Markkinat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48E24C8-D364-E00B-E2FE-8C979CB5981B}"/>
              </a:ext>
            </a:extLst>
          </p:cNvPr>
          <p:cNvSpPr txBox="1"/>
          <p:nvPr/>
        </p:nvSpPr>
        <p:spPr>
          <a:xfrm>
            <a:off x="4697698" y="3186568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Viestintä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E11C4C0-2E1F-8F02-6EB7-5038DE71254F}"/>
              </a:ext>
            </a:extLst>
          </p:cNvPr>
          <p:cNvSpPr txBox="1"/>
          <p:nvPr/>
        </p:nvSpPr>
        <p:spPr>
          <a:xfrm>
            <a:off x="4655091" y="1714364"/>
            <a:ext cx="150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MITÄ?</a:t>
            </a:r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71139822-7A91-74A4-B075-90EA6D337B05}"/>
              </a:ext>
            </a:extLst>
          </p:cNvPr>
          <p:cNvSpPr/>
          <p:nvPr/>
        </p:nvSpPr>
        <p:spPr>
          <a:xfrm>
            <a:off x="890610" y="1928952"/>
            <a:ext cx="1503680" cy="127724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CD242A1-157E-0858-55C6-CDFDED9ADAF3}"/>
              </a:ext>
            </a:extLst>
          </p:cNvPr>
          <p:cNvSpPr txBox="1"/>
          <p:nvPr/>
        </p:nvSpPr>
        <p:spPr>
          <a:xfrm>
            <a:off x="1034558" y="2391245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Koulutusilta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D19D6631-EDC6-5DD5-5AEB-3BF84BAA7F90}"/>
              </a:ext>
            </a:extLst>
          </p:cNvPr>
          <p:cNvCxnSpPr/>
          <p:nvPr/>
        </p:nvCxnSpPr>
        <p:spPr>
          <a:xfrm flipV="1">
            <a:off x="702275" y="6251055"/>
            <a:ext cx="10171308" cy="8128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41575E4-76DB-2619-41DF-3C5309E3FC5C}"/>
              </a:ext>
            </a:extLst>
          </p:cNvPr>
          <p:cNvSpPr txBox="1"/>
          <p:nvPr/>
        </p:nvSpPr>
        <p:spPr>
          <a:xfrm>
            <a:off x="2494559" y="5809688"/>
            <a:ext cx="720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Toiminnan järjestämiseen vaaditut resurssit ja käytetty aika kasvavat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0AC8CE19-5049-3B4D-7C75-3FBE4CB99A64}"/>
              </a:ext>
            </a:extLst>
          </p:cNvPr>
          <p:cNvSpPr/>
          <p:nvPr/>
        </p:nvSpPr>
        <p:spPr>
          <a:xfrm>
            <a:off x="443429" y="1504510"/>
            <a:ext cx="10012218" cy="32627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3950156-3E38-991E-5541-A7B67038FF45}"/>
              </a:ext>
            </a:extLst>
          </p:cNvPr>
          <p:cNvSpPr txBox="1"/>
          <p:nvPr/>
        </p:nvSpPr>
        <p:spPr>
          <a:xfrm>
            <a:off x="4655091" y="884647"/>
            <a:ext cx="150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MIKSI?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B841177-2DD0-012D-B362-6D35C54E7C5C}"/>
              </a:ext>
            </a:extLst>
          </p:cNvPr>
          <p:cNvSpPr txBox="1"/>
          <p:nvPr/>
        </p:nvSpPr>
        <p:spPr>
          <a:xfrm>
            <a:off x="4726229" y="4859578"/>
            <a:ext cx="150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MITEN?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EF49719E-85A7-37C1-2050-7511ADC2C6B0}"/>
              </a:ext>
            </a:extLst>
          </p:cNvPr>
          <p:cNvSpPr/>
          <p:nvPr/>
        </p:nvSpPr>
        <p:spPr>
          <a:xfrm>
            <a:off x="890610" y="3278713"/>
            <a:ext cx="1503680" cy="127724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371B907F-B0DA-B54F-0F2E-65E66083C989}"/>
              </a:ext>
            </a:extLst>
          </p:cNvPr>
          <p:cNvSpPr/>
          <p:nvPr/>
        </p:nvSpPr>
        <p:spPr>
          <a:xfrm>
            <a:off x="2885534" y="3278713"/>
            <a:ext cx="1503680" cy="127724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FE98462-F47D-9729-D9B2-E7EB591B6506}"/>
              </a:ext>
            </a:extLst>
          </p:cNvPr>
          <p:cNvSpPr/>
          <p:nvPr/>
        </p:nvSpPr>
        <p:spPr>
          <a:xfrm>
            <a:off x="4592319" y="2664474"/>
            <a:ext cx="1503680" cy="127724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BA497401-902E-3D04-5D29-887D47D8E70F}"/>
              </a:ext>
            </a:extLst>
          </p:cNvPr>
          <p:cNvSpPr/>
          <p:nvPr/>
        </p:nvSpPr>
        <p:spPr>
          <a:xfrm>
            <a:off x="6302157" y="2640092"/>
            <a:ext cx="1503680" cy="127724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840159F6-A6A7-1A6E-7C72-963B0C71F7EE}"/>
              </a:ext>
            </a:extLst>
          </p:cNvPr>
          <p:cNvSpPr/>
          <p:nvPr/>
        </p:nvSpPr>
        <p:spPr>
          <a:xfrm>
            <a:off x="8011995" y="2625701"/>
            <a:ext cx="1503680" cy="127724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54E701F2-72D4-21C8-B5F7-D81C43CE1F5F}"/>
              </a:ext>
            </a:extLst>
          </p:cNvPr>
          <p:cNvSpPr/>
          <p:nvPr/>
        </p:nvSpPr>
        <p:spPr>
          <a:xfrm>
            <a:off x="2841471" y="1912950"/>
            <a:ext cx="1503680" cy="1277242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29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4177E5-C122-07E2-8CAA-40DE469E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46" y="270016"/>
            <a:ext cx="10216059" cy="614233"/>
          </a:xfrm>
        </p:spPr>
        <p:txBody>
          <a:bodyPr/>
          <a:lstStyle/>
          <a:p>
            <a:r>
              <a:rPr lang="fi-FI" dirty="0"/>
              <a:t>Miten hallintomuuri murretaan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67FBB9-9B35-28BD-B2F3-B58B7B585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945" y="884249"/>
            <a:ext cx="10762481" cy="38346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Viestitään hallituksen päätöksistä jäsenistölle monikanavaisesti</a:t>
            </a:r>
          </a:p>
          <a:p>
            <a:pPr>
              <a:lnSpc>
                <a:spcPct val="170000"/>
              </a:lnSpc>
            </a:pPr>
            <a: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Kutsutaan asiantuntija hallituksen kokoukseen esim. kertomaan viestinnästä. Kysytään: ”Miten haluaisit olla mukana?”</a:t>
            </a:r>
          </a:p>
          <a:p>
            <a:pPr>
              <a:lnSpc>
                <a:spcPct val="170000"/>
              </a:lnSpc>
            </a:pPr>
            <a: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Avataan yleisemmin yhdistyksen toiminta- ja päätöstapoja</a:t>
            </a:r>
          </a:p>
          <a:p>
            <a:pPr>
              <a:lnSpc>
                <a:spcPct val="170000"/>
              </a:lnSpc>
            </a:pPr>
            <a: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Hallitus esittäytyy nimellä ja kuvillaan jäsenilleen</a:t>
            </a:r>
            <a:b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-&gt; kerrotaan vastuualueet ja muut tarpeelliset tiedot (esim. asuinalue)</a:t>
            </a:r>
          </a:p>
          <a:p>
            <a:pPr>
              <a:lnSpc>
                <a:spcPct val="170000"/>
              </a:lnSpc>
            </a:pPr>
            <a: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Korostetaan, että </a:t>
            </a:r>
            <a:r>
              <a:rPr lang="fi-FI" sz="960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aktiivisuus yhdistyksessä </a:t>
            </a:r>
            <a:r>
              <a:rPr lang="fi-FI" sz="96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ei edellytä hallitusjäsenyyttä</a:t>
            </a:r>
          </a:p>
          <a:p>
            <a:pPr marL="0" indent="0">
              <a:buNone/>
            </a:pPr>
            <a:endParaRPr lang="fi-FI" sz="8000" dirty="0"/>
          </a:p>
          <a:p>
            <a:endParaRPr lang="fi-FI" sz="80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D9FA-716E-5021-DDD1-AA06AAC3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AA27D-853F-3482-F1BA-13C65BF8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66" y="270016"/>
            <a:ext cx="10216059" cy="614233"/>
          </a:xfrm>
        </p:spPr>
        <p:txBody>
          <a:bodyPr/>
          <a:lstStyle/>
          <a:p>
            <a:r>
              <a:rPr lang="fi-FI" dirty="0"/>
              <a:t>Miten hallintomuuri murretaan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5A8CEF-5B2A-8B37-8850-C0BAF7011F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946" y="1046479"/>
            <a:ext cx="10216058" cy="3586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fi-FI" sz="8000" dirty="0"/>
              <a:t>Hallitus lähettää uusille jäsenille ”henkilökohtaisen” viestin / kirjeen tervetulotoivotuksin</a:t>
            </a:r>
          </a:p>
          <a:p>
            <a:pPr>
              <a:lnSpc>
                <a:spcPct val="170000"/>
              </a:lnSpc>
            </a:pPr>
            <a:r>
              <a:rPr lang="fi-FI" sz="8000" dirty="0"/>
              <a:t>Madalletaan kynnystä kokoukseen kertomalla ettei ketään pakoteta hallitukseen</a:t>
            </a:r>
          </a:p>
          <a:p>
            <a:pPr>
              <a:lnSpc>
                <a:spcPct val="170000"/>
              </a:lnSpc>
            </a:pPr>
            <a:r>
              <a:rPr lang="fi-FI" sz="8000" dirty="0"/>
              <a:t>Yleiseen kokoukseen mahdollisuus osallistua etänä</a:t>
            </a:r>
          </a:p>
          <a:p>
            <a:pPr>
              <a:lnSpc>
                <a:spcPct val="170000"/>
              </a:lnSpc>
            </a:pPr>
            <a:r>
              <a:rPr lang="fi-FI" sz="8000" dirty="0"/>
              <a:t>Hallituksen ”selonottovelvollisuus” muitakin kuin hallituksen jäseniä kiinnostavista asioista</a:t>
            </a:r>
          </a:p>
          <a:p>
            <a:pPr>
              <a:lnSpc>
                <a:spcPct val="170000"/>
              </a:lnSpc>
            </a:pPr>
            <a:r>
              <a:rPr lang="fi-FI" sz="8000" dirty="0"/>
              <a:t>Mainitaan kokouskutsussa, että myös lapset ovat kokouksiin tervetulleita ja järjestä esim. puuhanurkkaus. Näin lapset eivät ole este osallistumiselle.</a:t>
            </a:r>
          </a:p>
          <a:p>
            <a:pPr marL="0" indent="0">
              <a:buNone/>
            </a:pPr>
            <a:endParaRPr lang="fi-FI" sz="8000" dirty="0"/>
          </a:p>
          <a:p>
            <a:endParaRPr lang="fi-FI" sz="80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0608F6F3-5D7E-A4FD-6B16-568C71F1C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279C7F1-6C92-13D0-15E8-32B1C832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2D7A00-8B6D-BF53-CD34-2A61DC58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0A41-F72A-134E-9A4D-D51D409982B6}" type="datetime1">
              <a:rPr lang="fi-FI" smtClean="0"/>
              <a:t>5.11.2025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4E2B74-77B4-8E2B-4613-643D9622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7244-DA52-D747-8D55-851BF8D0EB94}" type="slidenum">
              <a:rPr lang="fi-FI" smtClean="0"/>
              <a:t>27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367C206-569A-4983-0AF0-EB65EFCF2A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60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piha-, talo, ilma-, Asutusalue&#10;&#10;Kuvaus luotu automaattisesti">
            <a:extLst>
              <a:ext uri="{FF2B5EF4-FFF2-40B4-BE49-F238E27FC236}">
                <a16:creationId xmlns:a16="http://schemas.microsoft.com/office/drawing/2014/main" id="{AD9CF8F7-CEA8-08E2-73AA-DEA81F4C22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37" y="533400"/>
            <a:ext cx="4127062" cy="5791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EE833A-7DAA-CEBB-0028-472B9575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Monipuoliset jäsenedut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8E6BF-BEFA-761E-722B-C2D14097C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2639961"/>
            <a:ext cx="5349876" cy="3529229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fi-FI" sz="1600" dirty="0"/>
              <a:t>Edunvalvonnan lisäksi Omakotiliiton </a:t>
            </a:r>
            <a:br>
              <a:rPr lang="fi-FI" sz="1600" dirty="0"/>
            </a:br>
            <a:r>
              <a:rPr lang="fi-FI" sz="1600" dirty="0"/>
              <a:t>jäsenyyteen kuuluu monenlaisia etuja: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i-FI" sz="1600" b="1" dirty="0"/>
              <a:t>Maksutonta neuvontaa </a:t>
            </a:r>
            <a:r>
              <a:rPr lang="fi-FI" sz="1600" dirty="0"/>
              <a:t>luotettavien </a:t>
            </a:r>
            <a:br>
              <a:rPr lang="fi-FI" sz="1600" dirty="0"/>
            </a:br>
            <a:r>
              <a:rPr lang="fi-FI" sz="1600" dirty="0"/>
              <a:t>ammattilaisten verkostolta laki-, rakennus, -piha- ja energiakysymyksiin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i-FI" sz="1600" b="1" dirty="0"/>
              <a:t>Webinaarit ja webinaaritallenteet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i-FI" sz="1600" b="1" dirty="0"/>
              <a:t>Omakotilehti ja jäsenkirje:  </a:t>
            </a:r>
            <a:r>
              <a:rPr lang="fi-FI" sz="1600" dirty="0"/>
              <a:t>Jäsenlehti ilmestyy 4 kertaa vuodessa ja sähköinen jäsenkirje noin joka toinen kuukausi.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i-FI" sz="1600" b="1" dirty="0"/>
              <a:t>Talon tai mökin huoltokirja </a:t>
            </a:r>
            <a:r>
              <a:rPr lang="fi-FI" sz="1600" dirty="0"/>
              <a:t>paperisena tai sähköisenä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i-FI" sz="1600" b="1" dirty="0"/>
              <a:t>Rahanarvoisia jäsenalennuksia</a:t>
            </a:r>
            <a:r>
              <a:rPr lang="fi-FI" sz="1600" dirty="0"/>
              <a:t> yhteistyökumppaneilta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72733-A864-EB5F-8DD8-4E2D2D671E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67244-DA52-D747-8D55-851BF8D0EB94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B5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595B5E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5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CD7DB13-95D9-231F-FA17-43434876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02" y="878890"/>
            <a:ext cx="7998780" cy="4518734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Miksi kunnassa on tärkeää olla </a:t>
            </a:r>
            <a:r>
              <a:rPr lang="fi-FI" sz="2000" dirty="0" err="1">
                <a:solidFill>
                  <a:schemeClr val="tx1"/>
                </a:solidFill>
              </a:rPr>
              <a:t>omakotiyhdistys</a:t>
            </a:r>
            <a:r>
              <a:rPr lang="fi-FI" sz="2000" dirty="0">
                <a:solidFill>
                  <a:schemeClr val="tx1"/>
                </a:solidFill>
              </a:rPr>
              <a:t>?</a:t>
            </a:r>
            <a:br>
              <a:rPr lang="fi-FI" sz="2000" dirty="0">
                <a:solidFill>
                  <a:schemeClr val="tx1"/>
                </a:solidFill>
              </a:rPr>
            </a:b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Omakotiyhdistys on avain kunnan ja kuntalaisten avoimeen ja systemaattiseen vuoropuheluun asumisen asioista päätettäessä. Yhdistys pystyy auttamaan jäseniään talon ylläpidossa sekä turvallisessa ja terveellisessä asumisessa.</a:t>
            </a:r>
            <a:br>
              <a:rPr lang="fi-FI" dirty="0"/>
            </a:b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958E1C-9C23-E37C-06DF-EFE0511C67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67244-DA52-D747-8D55-851BF8D0EB94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B5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595B5E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3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B4E3D-F7D6-E5B3-41D2-32313978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B2B229D-8F2E-D359-BCEA-963CE805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552" y="2431632"/>
            <a:ext cx="5349876" cy="1325563"/>
          </a:xfrm>
        </p:spPr>
        <p:txBody>
          <a:bodyPr>
            <a:normAutofit fontScale="90000"/>
          </a:bodyPr>
          <a:lstStyle/>
          <a:p>
            <a:r>
              <a:rPr lang="fi-FI" sz="2000" dirty="0"/>
              <a:t>Miksi kunnassa on tärkeää olla </a:t>
            </a:r>
            <a:r>
              <a:rPr lang="fi-FI" sz="2000" dirty="0" err="1"/>
              <a:t>omakotiyhdistys</a:t>
            </a:r>
            <a:r>
              <a:rPr lang="fi-FI" sz="2000" dirty="0"/>
              <a:t>?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Omakotiyhdistys on avain kunnan ja kuntalaisten avoimeen ja systemaattiseen vuoropuheluun asumisen asioista päätettäessä. Yhdistys pystyy auttamaan jäseniään talon ylläpidossa sekä turvallisessa ja terveellisessä asumisessa.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7E2239-DAD7-3777-452D-A530828848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66031"/>
            <a:ext cx="5566300" cy="4374140"/>
          </a:xfrm>
        </p:spPr>
        <p:txBody>
          <a:bodyPr>
            <a:normAutofit fontScale="25000" lnSpcReduction="20000"/>
          </a:bodyPr>
          <a:lstStyle/>
          <a:p>
            <a:r>
              <a:rPr lang="fi-FI" sz="4900" dirty="0"/>
              <a:t> </a:t>
            </a:r>
          </a:p>
          <a:p>
            <a:r>
              <a:rPr lang="fi-FI" sz="7200" b="1" dirty="0"/>
              <a:t>Mitkä ovat yhdistyksen perustehtävät? </a:t>
            </a:r>
            <a:endParaRPr lang="fi-FI" sz="7200" dirty="0"/>
          </a:p>
          <a:p>
            <a:r>
              <a:rPr lang="fi-FI" sz="7200" dirty="0"/>
              <a:t>1. </a:t>
            </a:r>
            <a:r>
              <a:rPr lang="fi-FI" sz="7200" b="1" dirty="0"/>
              <a:t>Kuntavaikuttaminen. </a:t>
            </a:r>
            <a:r>
              <a:rPr lang="fi-FI" sz="7200" dirty="0"/>
              <a:t>Pidämme huolta, että kaavoituksesta, maksuista, palveluista ja ympäristöstä päätettäessä pientaloasukkaiden näkemykset tulevat huomioiduiksi. </a:t>
            </a:r>
          </a:p>
          <a:p>
            <a:r>
              <a:rPr lang="fi-FI" sz="7200" dirty="0"/>
              <a:t>2. </a:t>
            </a:r>
            <a:r>
              <a:rPr lang="fi-FI" sz="7200" b="1" dirty="0"/>
              <a:t>Jäsenedut ja -palvelut. </a:t>
            </a:r>
            <a:r>
              <a:rPr lang="fi-FI" sz="7200" dirty="0"/>
              <a:t>Järjestämme talon ylläpitoon ja asumiseen liittyviä tapahtumia ja koulutuksia sekä valtakunnallisesta verkostosta alennuksia ja etuja.</a:t>
            </a:r>
          </a:p>
          <a:p>
            <a:r>
              <a:rPr lang="fi-FI" sz="7200" dirty="0"/>
              <a:t> 3. </a:t>
            </a:r>
            <a:r>
              <a:rPr lang="fi-FI" sz="7200" b="1" dirty="0"/>
              <a:t>Yhteisöllisyys. </a:t>
            </a:r>
            <a:r>
              <a:rPr lang="fi-FI" sz="7200" dirty="0"/>
              <a:t>Luomme yhdessä kunnasta entistä ehomman paikan asua, rakentaa ja remontoida.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8EFB4B-4FDA-FDBC-8401-0915B506DA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67244-DA52-D747-8D55-851BF8D0EB94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B5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595B5E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8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6;p4">
            <a:extLst>
              <a:ext uri="{FF2B5EF4-FFF2-40B4-BE49-F238E27FC236}">
                <a16:creationId xmlns:a16="http://schemas.microsoft.com/office/drawing/2014/main" id="{F2C741DE-0B03-974B-9619-12CB6AF93439}"/>
              </a:ext>
            </a:extLst>
          </p:cNvPr>
          <p:cNvSpPr/>
          <p:nvPr/>
        </p:nvSpPr>
        <p:spPr>
          <a:xfrm>
            <a:off x="987970" y="2119636"/>
            <a:ext cx="4365084" cy="1780401"/>
          </a:xfrm>
          <a:prstGeom prst="flowChartAlternateProcess">
            <a:avLst/>
          </a:prstGeom>
          <a:solidFill>
            <a:schemeClr val="accent5"/>
          </a:solidFill>
          <a:ln/>
          <a:effectLst>
            <a:outerShdw blurRad="254861" dist="38100" dir="2700000" sx="100085" sy="100085" algn="tl" rotWithShape="0">
              <a:prstClr val="black">
                <a:alpha val="15155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72000" tIns="216000" rIns="288000" bIns="180000" anchor="ctr" anchorCtr="0">
            <a:noAutofit/>
          </a:bodyPr>
          <a:lstStyle/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VAPAAEHTOISUUS</a:t>
            </a:r>
          </a:p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Saat toteuttaa vapaaehtoisuutta: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teet juuri sen minkä haluat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BCE6954-7BD2-E160-E910-246875E8FCDE}"/>
              </a:ext>
            </a:extLst>
          </p:cNvPr>
          <p:cNvSpPr txBox="1">
            <a:spLocks/>
          </p:cNvSpPr>
          <p:nvPr/>
        </p:nvSpPr>
        <p:spPr>
          <a:xfrm>
            <a:off x="987970" y="1075764"/>
            <a:ext cx="10216059" cy="3969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005C44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Hauska ja hyödyllinen harrastus</a:t>
            </a:r>
          </a:p>
        </p:txBody>
      </p:sp>
      <p:sp>
        <p:nvSpPr>
          <p:cNvPr id="3" name="Google Shape;126;p4">
            <a:extLst>
              <a:ext uri="{FF2B5EF4-FFF2-40B4-BE49-F238E27FC236}">
                <a16:creationId xmlns:a16="http://schemas.microsoft.com/office/drawing/2014/main" id="{9C768A50-F691-A24B-AD34-40410BEBF77D}"/>
              </a:ext>
            </a:extLst>
          </p:cNvPr>
          <p:cNvSpPr/>
          <p:nvPr/>
        </p:nvSpPr>
        <p:spPr>
          <a:xfrm>
            <a:off x="987970" y="4212519"/>
            <a:ext cx="4365083" cy="1780401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2000" tIns="216000" rIns="288000" bIns="180000" anchor="ctr" anchorCtr="0">
            <a:noAutofit/>
          </a:bodyPr>
          <a:lstStyle/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YHTEISÖLLISYYS</a:t>
            </a:r>
          </a:p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Saat olla osa porukkaa: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yhteisöllisyydestä saat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uutta voimaa ja ystäviä</a:t>
            </a:r>
          </a:p>
        </p:txBody>
      </p:sp>
      <p:pic>
        <p:nvPicPr>
          <p:cNvPr id="6" name="Picture 51">
            <a:extLst>
              <a:ext uri="{FF2B5EF4-FFF2-40B4-BE49-F238E27FC236}">
                <a16:creationId xmlns:a16="http://schemas.microsoft.com/office/drawing/2014/main" id="{9577064C-3E67-1353-7714-79089661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35" b="-19261"/>
          <a:stretch/>
        </p:blipFill>
        <p:spPr>
          <a:xfrm>
            <a:off x="1100608" y="4747570"/>
            <a:ext cx="897799" cy="710298"/>
          </a:xfrm>
          <a:prstGeom prst="rect">
            <a:avLst/>
          </a:prstGeom>
        </p:spPr>
      </p:pic>
      <p:pic>
        <p:nvPicPr>
          <p:cNvPr id="8" name="Picture 77">
            <a:extLst>
              <a:ext uri="{FF2B5EF4-FFF2-40B4-BE49-F238E27FC236}">
                <a16:creationId xmlns:a16="http://schemas.microsoft.com/office/drawing/2014/main" id="{B333474A-149B-94B6-874F-54625E272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21" r="-21324"/>
          <a:stretch/>
        </p:blipFill>
        <p:spPr>
          <a:xfrm>
            <a:off x="9305615" y="2828969"/>
            <a:ext cx="737653" cy="770812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16DC1752-D299-6838-CE50-C5F125182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02" t="-6131" r="-9367" b="-10411"/>
          <a:stretch/>
        </p:blipFill>
        <p:spPr>
          <a:xfrm>
            <a:off x="1130104" y="2644279"/>
            <a:ext cx="868303" cy="78472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4D473D5-F91E-87AE-5A95-E0FB7F3444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435" y="53374"/>
            <a:ext cx="3474455" cy="946035"/>
          </a:xfrm>
          <a:prstGeom prst="rect">
            <a:avLst/>
          </a:prstGeom>
        </p:spPr>
      </p:pic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6C78D65D-98B5-9B7F-94E9-A78160051380}"/>
              </a:ext>
            </a:extLst>
          </p:cNvPr>
          <p:cNvSpPr/>
          <p:nvPr/>
        </p:nvSpPr>
        <p:spPr>
          <a:xfrm>
            <a:off x="5592893" y="2124509"/>
            <a:ext cx="4365084" cy="1780401"/>
          </a:xfrm>
          <a:prstGeom prst="flowChartAlternateProcess">
            <a:avLst/>
          </a:prstGeom>
          <a:solidFill>
            <a:schemeClr val="accent6"/>
          </a:solidFill>
          <a:ln/>
          <a:effectLst>
            <a:outerShdw blurRad="254861" dist="38100" dir="2700000" sx="100085" sy="100085" algn="tl" rotWithShape="0">
              <a:prstClr val="black">
                <a:alpha val="15155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72000" tIns="216000" rIns="288000" bIns="180000" anchor="ctr" anchorCtr="0">
            <a:noAutofit/>
          </a:bodyPr>
          <a:lstStyle/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OPI UUTTA</a:t>
            </a:r>
          </a:p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Saat toteuttaa kyvykkyyttäsi: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teet sitä minkä parhaiten 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osaat ja voit oppia uusia asioita</a:t>
            </a:r>
          </a:p>
        </p:txBody>
      </p:sp>
      <p:sp>
        <p:nvSpPr>
          <p:cNvPr id="13" name="Google Shape;126;p4">
            <a:extLst>
              <a:ext uri="{FF2B5EF4-FFF2-40B4-BE49-F238E27FC236}">
                <a16:creationId xmlns:a16="http://schemas.microsoft.com/office/drawing/2014/main" id="{4B81F87A-B217-2F3E-BDC2-993D73EBE30E}"/>
              </a:ext>
            </a:extLst>
          </p:cNvPr>
          <p:cNvSpPr/>
          <p:nvPr/>
        </p:nvSpPr>
        <p:spPr>
          <a:xfrm>
            <a:off x="5592894" y="4221501"/>
            <a:ext cx="4365083" cy="1780401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72000" tIns="216000" rIns="288000" bIns="180000" anchor="ctr" anchorCtr="0">
            <a:noAutofit/>
          </a:bodyPr>
          <a:lstStyle/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TEE HYVÄÄ</a:t>
            </a:r>
          </a:p>
          <a:p>
            <a:pPr marL="10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Saat tehdä hyvää: kansalais-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järjestö ei tee bisnestä, vaan vaikuttaa tärkeisiin yhteisiin asioihimme</a:t>
            </a:r>
          </a:p>
        </p:txBody>
      </p:sp>
      <p:pic>
        <p:nvPicPr>
          <p:cNvPr id="14" name="Picture 83">
            <a:extLst>
              <a:ext uri="{FF2B5EF4-FFF2-40B4-BE49-F238E27FC236}">
                <a16:creationId xmlns:a16="http://schemas.microsoft.com/office/drawing/2014/main" id="{1315961B-C9F5-BBEE-A2E1-80209D5AA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825" y="4703327"/>
            <a:ext cx="594486" cy="754541"/>
          </a:xfrm>
          <a:prstGeom prst="rect">
            <a:avLst/>
          </a:prstGeom>
        </p:spPr>
      </p:pic>
      <p:pic>
        <p:nvPicPr>
          <p:cNvPr id="15" name="Picture 77">
            <a:extLst>
              <a:ext uri="{FF2B5EF4-FFF2-40B4-BE49-F238E27FC236}">
                <a16:creationId xmlns:a16="http://schemas.microsoft.com/office/drawing/2014/main" id="{19EC2CED-A400-7479-00AA-E3F6B8EC1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36" y="2613742"/>
            <a:ext cx="531465" cy="7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3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7AF9BDA8-A67A-4D7A-AD94-19B64C60B6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r="-1" b="-1"/>
          <a:stretch>
            <a:fillRect/>
          </a:stretch>
        </p:blipFill>
        <p:spPr>
          <a:xfrm>
            <a:off x="6327969" y="1842246"/>
            <a:ext cx="4474080" cy="4101353"/>
          </a:xfrm>
          <a:prstGeom prst="rect">
            <a:avLst/>
          </a:prstGeom>
          <a:noFill/>
        </p:spPr>
      </p:pic>
      <p:sp>
        <p:nvSpPr>
          <p:cNvPr id="4" name="Otsikko 2">
            <a:extLst>
              <a:ext uri="{FF2B5EF4-FFF2-40B4-BE49-F238E27FC236}">
                <a16:creationId xmlns:a16="http://schemas.microsoft.com/office/drawing/2014/main" id="{73F7E3E3-CA72-488C-96FF-875026DBC7CA}"/>
              </a:ext>
            </a:extLst>
          </p:cNvPr>
          <p:cNvSpPr txBox="1">
            <a:spLocks/>
          </p:cNvSpPr>
          <p:nvPr/>
        </p:nvSpPr>
        <p:spPr>
          <a:xfrm>
            <a:off x="987971" y="1064050"/>
            <a:ext cx="7079584" cy="552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E131C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191"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381"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572"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762" algn="ctr" defTabSz="457191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E131C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fontAlgn="base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  <a:ea typeface="+mj-ea"/>
              </a:rPr>
              <a:t>ASUMISEEN JA PAIKAN VALINTAAN LIITTYVISSÄ TEKIJÖISSÄ KOROSTUVAT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DAF9E0-49AE-46FA-5A19-5E818357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970" y="6169190"/>
            <a:ext cx="270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A810A41-F72A-134E-9A4D-D51D409982B6}" type="datetime1">
              <a:rPr lang="fi-FI" smtClean="0"/>
              <a:pPr>
                <a:spcAft>
                  <a:spcPts val="600"/>
                </a:spcAft>
              </a:pPr>
              <a:t>4.11.2025</a:t>
            </a:fld>
            <a:endParaRPr lang="fi-FI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BF55D6A-BF97-5C1D-DEC8-43268D0D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5157" y="6169190"/>
            <a:ext cx="106887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A667244-DA52-D747-8D55-851BF8D0EB94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Tekstin paikkamerkki 1">
            <a:extLst>
              <a:ext uri="{FF2B5EF4-FFF2-40B4-BE49-F238E27FC236}">
                <a16:creationId xmlns:a16="http://schemas.microsoft.com/office/drawing/2014/main" id="{30488710-1071-4CC7-999B-410046C707DD}"/>
              </a:ext>
            </a:extLst>
          </p:cNvPr>
          <p:cNvSpPr txBox="1">
            <a:spLocks/>
          </p:cNvSpPr>
          <p:nvPr/>
        </p:nvSpPr>
        <p:spPr bwMode="auto">
          <a:xfrm>
            <a:off x="986683" y="1842247"/>
            <a:ext cx="4209261" cy="4101353"/>
          </a:xfrm>
          <a:prstGeom prst="rect">
            <a:avLst/>
          </a:prstGeom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42893" indent="-342893" algn="l" defTabSz="4571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36" indent="-285745" algn="l" defTabSz="4571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2977" indent="-228596" algn="l" defTabSz="4571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167" indent="-228596" algn="l" defTabSz="4571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359" indent="-228596" algn="l" defTabSz="45719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548" indent="-228596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0" indent="-228596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29" indent="-228596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6" algn="l" defTabSz="45719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fontAlgn="base">
              <a:spcBef>
                <a:spcPts val="100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Mitä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 </a:t>
            </a: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siellä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 on?</a:t>
            </a:r>
            <a:b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</a:br>
            <a:endParaRPr kumimoji="0" lang="en-US" u="none" strike="noStrike" cap="none" spc="30" normalizeH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</a:endParaRPr>
          </a:p>
          <a:p>
            <a:pPr marL="0" marR="0" lvl="0" indent="0" defTabSz="914400" fontAlgn="base">
              <a:spcBef>
                <a:spcPts val="100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Keitä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 </a:t>
            </a: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siellä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 on?</a:t>
            </a:r>
          </a:p>
          <a:p>
            <a:pPr marL="0" marR="0" lvl="0" indent="0" defTabSz="914400" fontAlgn="base">
              <a:spcBef>
                <a:spcPts val="100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endParaRPr kumimoji="0" lang="en-US" u="none" strike="noStrike" cap="none" spc="30" normalizeH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</a:endParaRPr>
          </a:p>
          <a:p>
            <a:pPr marL="0" marR="0" lvl="0" indent="0" defTabSz="914400" fontAlgn="base">
              <a:spcBef>
                <a:spcPts val="100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Mitä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 </a:t>
            </a: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siellä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 </a:t>
            </a: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tapahtuu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?</a:t>
            </a:r>
          </a:p>
          <a:p>
            <a:pPr marL="0" marR="0" lvl="0" indent="0" defTabSz="914400" fontAlgn="base">
              <a:spcBef>
                <a:spcPts val="100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endParaRPr kumimoji="0" lang="en-US" u="none" strike="noStrike" cap="none" spc="30" normalizeH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</a:endParaRPr>
          </a:p>
          <a:p>
            <a:pPr marL="0" marR="0" lvl="0" indent="0" defTabSz="914400" fontAlgn="base">
              <a:spcBef>
                <a:spcPts val="100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Miten </a:t>
            </a: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sinne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 </a:t>
            </a:r>
            <a:r>
              <a:rPr kumimoji="0" lang="en-US" u="none" strike="noStrike" cap="none" spc="30" normalizeH="0" noProof="0" dirty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pääsee</a:t>
            </a:r>
            <a:r>
              <a:rPr kumimoji="0" lang="en-US" u="none" strike="noStrike" cap="none" spc="30" normalizeH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</a:rPr>
              <a:t>?</a:t>
            </a:r>
          </a:p>
          <a:p>
            <a:pPr marL="0" marR="0" lvl="0" indent="0" defTabSz="914400" fontAlgn="base">
              <a:spcBef>
                <a:spcPts val="1000"/>
              </a:spcBef>
              <a:spcAft>
                <a:spcPct val="0"/>
              </a:spcAft>
              <a:buClrTx/>
              <a:buSzPct val="75000"/>
              <a:buNone/>
              <a:tabLst/>
              <a:defRPr/>
            </a:pPr>
            <a:endParaRPr kumimoji="0" lang="en-US" sz="1300" u="none" strike="noStrike" cap="none" spc="30" normalizeH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778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F4675C3-4F8D-4D16-9FFE-4316CEF367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1555">
            <a:off x="9285853" y="2591196"/>
            <a:ext cx="1049733" cy="1486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48E4AEB-2182-46EB-8319-9390CE90A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786" y="709483"/>
            <a:ext cx="2169509" cy="1435671"/>
          </a:xfrm>
          <a:prstGeom prst="rect">
            <a:avLst/>
          </a:prstGeom>
        </p:spPr>
      </p:pic>
      <p:pic>
        <p:nvPicPr>
          <p:cNvPr id="20" name="Kuva 19"/>
          <p:cNvPicPr/>
          <p:nvPr/>
        </p:nvPicPr>
        <p:blipFill>
          <a:blip r:embed="rId5" cstate="print"/>
          <a:stretch>
            <a:fillRect/>
          </a:stretch>
        </p:blipFill>
        <p:spPr>
          <a:xfrm rot="21044168">
            <a:off x="8351154" y="5404565"/>
            <a:ext cx="1391379" cy="95986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A7EA101-CF47-41CD-BCE5-717C4CA75C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1449923">
            <a:off x="8420462" y="2517822"/>
            <a:ext cx="1202010" cy="1707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BAE4BE15-3A30-4816-B3A3-BFE3C4BE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68A0C-84C5-4140-A55D-5F3C4ECC95E4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B5E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4.11.2025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595B5E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58C7C7F-198D-4FDB-BE51-7468EBED02AD}"/>
              </a:ext>
            </a:extLst>
          </p:cNvPr>
          <p:cNvSpPr txBox="1"/>
          <p:nvPr/>
        </p:nvSpPr>
        <p:spPr>
          <a:xfrm>
            <a:off x="449449" y="1536097"/>
            <a:ext cx="6325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MAKSUTONTA NEUVONTAA: lakiasiat, rakentaminen, energia, piha- ja puutarha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Apua ja neuvoja asumiseen, riitoihin, rakentamiseen ja puutarhanhoitoon</a:t>
            </a: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OMAKOTILEHTI &amp; SÄHKÖISET JÄSENKIRJEET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Jäsenlehti ilmestyy 4 kertaa vuodessa ja sähköinen jäsenkirje noin kerran kuussa.</a:t>
            </a: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JÄSENKORTTI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Alennusta jo yli 30 yhteistyöyritykseltä, mm. ST1-bensa-asemiltaja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Cramolta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TALON/MÖKIN HUOLTOKIRJA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Paperisena tai sähköisenä verkossa omilla jäsentunnuksilla.</a:t>
            </a: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195263" marR="0" lvl="0" indent="-195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b="1" dirty="0">
                <a:solidFill>
                  <a:srgbClr val="000000"/>
                </a:solidFill>
                <a:latin typeface="Montserrat" panose="00000500000000000000" pitchFamily="2" charset="0"/>
              </a:rPr>
              <a:t>WEBINAARIT JA KOULUTUKSET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421FB7A-0F2A-48F9-A7FD-C1268C8F9F80}"/>
              </a:ext>
            </a:extLst>
          </p:cNvPr>
          <p:cNvSpPr txBox="1"/>
          <p:nvPr/>
        </p:nvSpPr>
        <p:spPr>
          <a:xfrm>
            <a:off x="6648753" y="1472393"/>
            <a:ext cx="1500585" cy="672525"/>
          </a:xfrm>
          <a:prstGeom prst="stripedRightArrow">
            <a:avLst>
              <a:gd name="adj1" fmla="val 50000"/>
              <a:gd name="adj2" fmla="val 37939"/>
            </a:avLst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Neuvontaa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EEBF478-0484-427E-90A6-37A9FD78C753}"/>
              </a:ext>
            </a:extLst>
          </p:cNvPr>
          <p:cNvSpPr txBox="1"/>
          <p:nvPr/>
        </p:nvSpPr>
        <p:spPr>
          <a:xfrm>
            <a:off x="6674819" y="2987361"/>
            <a:ext cx="1474519" cy="672525"/>
          </a:xfrm>
          <a:prstGeom prst="stripedRightArrow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Hyötytietoa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B59D15DD-340E-4EEB-A8C8-D4E36C334911}"/>
              </a:ext>
            </a:extLst>
          </p:cNvPr>
          <p:cNvSpPr txBox="1"/>
          <p:nvPr/>
        </p:nvSpPr>
        <p:spPr>
          <a:xfrm>
            <a:off x="6684625" y="4413386"/>
            <a:ext cx="1464714" cy="672525"/>
          </a:xfrm>
          <a:prstGeom prst="stripedRightArrow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Alennuksia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8A23EEE-9FE7-4754-AFF2-3CB44537C08A}"/>
              </a:ext>
            </a:extLst>
          </p:cNvPr>
          <p:cNvSpPr txBox="1"/>
          <p:nvPr/>
        </p:nvSpPr>
        <p:spPr>
          <a:xfrm>
            <a:off x="6676643" y="5490969"/>
            <a:ext cx="1472696" cy="672525"/>
          </a:xfrm>
          <a:prstGeom prst="stripedRightArrow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Huoltokirja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283BD94-5472-D1F5-95ED-3A9C39698D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325208">
            <a:off x="10035962" y="4497895"/>
            <a:ext cx="1844875" cy="11730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DE77645-A432-C3C9-CE3B-D1988DF30B0D}"/>
              </a:ext>
            </a:extLst>
          </p:cNvPr>
          <p:cNvSpPr txBox="1"/>
          <p:nvPr/>
        </p:nvSpPr>
        <p:spPr>
          <a:xfrm>
            <a:off x="449449" y="596322"/>
            <a:ext cx="5305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5C4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EDUT YHDISTYKSEN JÄSENELLE JÄSENYYDESTÄ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0FB3F99-9A51-FD8B-C6D5-5A9068ADB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1565">
            <a:off x="10672394" y="2598816"/>
            <a:ext cx="1130520" cy="154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58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Kuva 78">
            <a:extLst>
              <a:ext uri="{FF2B5EF4-FFF2-40B4-BE49-F238E27FC236}">
                <a16:creationId xmlns:a16="http://schemas.microsoft.com/office/drawing/2014/main" id="{AB25A596-0698-4506-A516-B8326920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377374">
            <a:off x="9929610" y="5285765"/>
            <a:ext cx="1729379" cy="1099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86CC9463-917D-2AFB-5163-7E1F86AFC059}"/>
              </a:ext>
            </a:extLst>
          </p:cNvPr>
          <p:cNvSpPr/>
          <p:nvPr/>
        </p:nvSpPr>
        <p:spPr>
          <a:xfrm>
            <a:off x="5496132" y="4962418"/>
            <a:ext cx="1536779" cy="91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154D52D-B966-DE00-58A2-752FE852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58" y="1571750"/>
            <a:ext cx="2148799" cy="490501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7C055B6-76AF-4C73-A425-0254F75CD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85" y="1575163"/>
            <a:ext cx="2343636" cy="496711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87E0DCD-C0E6-FB51-432C-601F60D7E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086" y="1571750"/>
            <a:ext cx="2138428" cy="33869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74F5234-B799-C9F1-9B87-F96627727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216" y="1571750"/>
            <a:ext cx="2316584" cy="3986999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4F1402C7-133E-709E-F687-52ED6DFAD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733" y="1571750"/>
            <a:ext cx="2208016" cy="420030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166BE13D-282B-E79E-AA31-1577A1F59A87}"/>
              </a:ext>
            </a:extLst>
          </p:cNvPr>
          <p:cNvSpPr txBox="1"/>
          <p:nvPr/>
        </p:nvSpPr>
        <p:spPr>
          <a:xfrm>
            <a:off x="303085" y="977663"/>
            <a:ext cx="530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  <a:latin typeface="Montserrat" panose="00000500000000000000" pitchFamily="2" charset="0"/>
              </a:rPr>
              <a:t>Monipuoliset jäsenedut</a:t>
            </a:r>
          </a:p>
        </p:txBody>
      </p:sp>
    </p:spTree>
    <p:extLst>
      <p:ext uri="{BB962C8B-B14F-4D97-AF65-F5344CB8AC3E}">
        <p14:creationId xmlns:p14="http://schemas.microsoft.com/office/powerpoint/2010/main" val="273055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portointidiat">
  <a:themeElements>
    <a:clrScheme name="Omakotiliitto 1">
      <a:dk1>
        <a:srgbClr val="000000"/>
      </a:dk1>
      <a:lt1>
        <a:srgbClr val="FFFFFF"/>
      </a:lt1>
      <a:dk2>
        <a:srgbClr val="595B5E"/>
      </a:dk2>
      <a:lt2>
        <a:srgbClr val="E3F1D3"/>
      </a:lt2>
      <a:accent1>
        <a:srgbClr val="005C44"/>
      </a:accent1>
      <a:accent2>
        <a:srgbClr val="961024"/>
      </a:accent2>
      <a:accent3>
        <a:srgbClr val="2B4797"/>
      </a:accent3>
      <a:accent4>
        <a:srgbClr val="E3B0F0"/>
      </a:accent4>
      <a:accent5>
        <a:srgbClr val="A5D171"/>
      </a:accent5>
      <a:accent6>
        <a:srgbClr val="A1D5FA"/>
      </a:accent6>
      <a:hlink>
        <a:srgbClr val="595B5E"/>
      </a:hlink>
      <a:folHlink>
        <a:srgbClr val="9B9D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39144</TotalTime>
  <Words>1066</Words>
  <Application>Microsoft Office PowerPoint</Application>
  <PresentationFormat>Laajakuva</PresentationFormat>
  <Paragraphs>236</Paragraphs>
  <Slides>27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27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Montserrat</vt:lpstr>
      <vt:lpstr>Montserrat Medium</vt:lpstr>
      <vt:lpstr>Montserrat SemiBold</vt:lpstr>
      <vt:lpstr>proxima-nova</vt:lpstr>
      <vt:lpstr>Trebuchet MS</vt:lpstr>
      <vt:lpstr>Wingdings</vt:lpstr>
      <vt:lpstr>Office-teema</vt:lpstr>
      <vt:lpstr>Raportointidiat</vt:lpstr>
      <vt:lpstr>PowerPoint-esitys</vt:lpstr>
      <vt:lpstr>Suomen Omakotiliitto ry</vt:lpstr>
      <vt:lpstr>Monipuoliset jäsenedut</vt:lpstr>
      <vt:lpstr>Miksi kunnassa on tärkeää olla omakotiyhdistys?  Omakotiyhdistys on avain kunnan ja kuntalaisten avoimeen ja systemaattiseen vuoropuheluun asumisen asioista päätettäessä. Yhdistys pystyy auttamaan jäseniään talon ylläpidossa sekä turvallisessa ja terveellisessä asumisessa. </vt:lpstr>
      <vt:lpstr>Miksi kunnassa on tärkeää olla omakotiyhdistys?  Omakotiyhdistys on avain kunnan ja kuntalaisten avoimeen ja systemaattiseen vuoropuheluun asumisen asioista päätettäessä. Yhdistys pystyy auttamaan jäseniään talon ylläpidossa sekä turvallisessa ja terveellisessä asumisessa.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</vt:lpstr>
      <vt:lpstr>PowerPoint-esitys</vt:lpstr>
      <vt:lpstr>PowerPoint-esitys</vt:lpstr>
      <vt:lpstr>PowerPoint-esitys</vt:lpstr>
      <vt:lpstr>EROJEN SYYT 2008-&gt;</vt:lpstr>
      <vt:lpstr>PowerPoint-esitys</vt:lpstr>
      <vt:lpstr>PAIKALLISYHDISTYKSEN KOLME PERUSTEHTÄVÄÄ</vt:lpstr>
      <vt:lpstr>PAIKALLISYHDISTYKSEN NELJÄ TUKITEHTÄVÄÄ</vt:lpstr>
      <vt:lpstr>MIKSI: jotta pientaloasukkaalla olisi hyvät oltavat asuinalueellamme</vt:lpstr>
      <vt:lpstr>PAIKALLISYHDISTYKSEN KOLME PERUSTEHTÄVÄÄ</vt:lpstr>
      <vt:lpstr>PowerPoint-esitys</vt:lpstr>
      <vt:lpstr>Miten hallintomuuri murretaan</vt:lpstr>
      <vt:lpstr>Miten hallintomuuri murretaan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Kaija Savolainen</dc:creator>
  <cp:lastModifiedBy>Sami Toivanen</cp:lastModifiedBy>
  <cp:revision>773</cp:revision>
  <cp:lastPrinted>2017-09-25T08:02:51Z</cp:lastPrinted>
  <dcterms:created xsi:type="dcterms:W3CDTF">2014-04-23T10:13:38Z</dcterms:created>
  <dcterms:modified xsi:type="dcterms:W3CDTF">2025-11-05T14:45:16Z</dcterms:modified>
</cp:coreProperties>
</file>